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3" r:id="rId2"/>
  </p:sldMasterIdLst>
  <p:notesMasterIdLst>
    <p:notesMasterId r:id="rId34"/>
  </p:notesMasterIdLst>
  <p:sldIdLst>
    <p:sldId id="256" r:id="rId3"/>
    <p:sldId id="310" r:id="rId4"/>
    <p:sldId id="318" r:id="rId5"/>
    <p:sldId id="322" r:id="rId6"/>
    <p:sldId id="323" r:id="rId7"/>
    <p:sldId id="319" r:id="rId8"/>
    <p:sldId id="320" r:id="rId9"/>
    <p:sldId id="321" r:id="rId10"/>
    <p:sldId id="324" r:id="rId11"/>
    <p:sldId id="325" r:id="rId12"/>
    <p:sldId id="326" r:id="rId13"/>
    <p:sldId id="327" r:id="rId14"/>
    <p:sldId id="328" r:id="rId15"/>
    <p:sldId id="329" r:id="rId16"/>
    <p:sldId id="330" r:id="rId17"/>
    <p:sldId id="331" r:id="rId18"/>
    <p:sldId id="332" r:id="rId19"/>
    <p:sldId id="333" r:id="rId20"/>
    <p:sldId id="353" r:id="rId21"/>
    <p:sldId id="354" r:id="rId22"/>
    <p:sldId id="355" r:id="rId23"/>
    <p:sldId id="356" r:id="rId24"/>
    <p:sldId id="357" r:id="rId25"/>
    <p:sldId id="358" r:id="rId26"/>
    <p:sldId id="359" r:id="rId27"/>
    <p:sldId id="334" r:id="rId28"/>
    <p:sldId id="335" r:id="rId29"/>
    <p:sldId id="336" r:id="rId30"/>
    <p:sldId id="337" r:id="rId31"/>
    <p:sldId id="338" r:id="rId32"/>
    <p:sldId id="345" r:id="rId33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7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93488" autoAdjust="0"/>
  </p:normalViewPr>
  <p:slideViewPr>
    <p:cSldViewPr snapToGrid="0" showGuides="1">
      <p:cViewPr varScale="1">
        <p:scale>
          <a:sx n="124" d="100"/>
          <a:sy n="124" d="100"/>
        </p:scale>
        <p:origin x="894" y="102"/>
      </p:cViewPr>
      <p:guideLst>
        <p:guide orient="horz" pos="177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sz="1000" b="1"/>
              <a:t>게임 이용자의 게임 분야별 이용률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모바일 게임</c:v>
                </c:pt>
                <c:pt idx="1">
                  <c:v>PC 게임</c:v>
                </c:pt>
                <c:pt idx="2">
                  <c:v>콘솔 게임</c:v>
                </c:pt>
                <c:pt idx="3">
                  <c:v>아케이드 게임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88.3</c:v>
                </c:pt>
                <c:pt idx="1">
                  <c:v>59.6</c:v>
                </c:pt>
                <c:pt idx="2">
                  <c:v>15.4</c:v>
                </c:pt>
                <c:pt idx="3">
                  <c:v>10.6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06-4555-9ECE-0B2BDA86109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2019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모바일 게임</c:v>
                </c:pt>
                <c:pt idx="1">
                  <c:v>PC 게임</c:v>
                </c:pt>
                <c:pt idx="2">
                  <c:v>콘솔 게임</c:v>
                </c:pt>
                <c:pt idx="3">
                  <c:v>아케이드 게임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90</c:v>
                </c:pt>
                <c:pt idx="1">
                  <c:v>64.099999999999994</c:v>
                </c:pt>
                <c:pt idx="2">
                  <c:v>20.3</c:v>
                </c:pt>
                <c:pt idx="3">
                  <c:v>11.9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B06-4555-9ECE-0B2BDA8610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42357760"/>
        <c:axId val="3487968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모바일 게임</c:v>
                      </c:pt>
                      <c:pt idx="1">
                        <c:v>PC 게임</c:v>
                      </c:pt>
                      <c:pt idx="2">
                        <c:v>콘솔 게임</c:v>
                      </c:pt>
                      <c:pt idx="3">
                        <c:v>아케이드 게임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9B06-4555-9ECE-0B2BDA861099}"/>
                  </c:ext>
                </c:extLst>
              </c15:ser>
            </c15:filteredBarSeries>
          </c:ext>
        </c:extLst>
      </c:barChart>
      <c:catAx>
        <c:axId val="42357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4879680"/>
        <c:crosses val="autoZero"/>
        <c:auto val="1"/>
        <c:lblAlgn val="ctr"/>
        <c:lblOffset val="100"/>
        <c:noMultiLvlLbl val="0"/>
      </c:catAx>
      <c:valAx>
        <c:axId val="348796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2357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700"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jpeg>
</file>

<file path=ppt/media/image33.png>
</file>

<file path=ppt/media/image34.png>
</file>

<file path=ppt/media/image35.jpeg>
</file>

<file path=ppt/media/image36.jpe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45F410-CA5D-4E0B-AF6A-9E5FFBD8FED9}" type="datetimeFigureOut">
              <a:rPr lang="ko-KR" altLang="en-US" smtClean="0"/>
              <a:t>2019-10-11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FDB45-AB61-48E3-A2C5-A06B07366B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855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151089"/>
            <a:ext cx="6858000" cy="773880"/>
          </a:xfrm>
          <a:prstGeom prst="rect">
            <a:avLst/>
          </a:prstGeom>
        </p:spPr>
        <p:txBody>
          <a:bodyPr anchor="b"/>
          <a:lstStyle>
            <a:lvl1pPr algn="ctr">
              <a:defRPr sz="3200" b="1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458898"/>
            <a:ext cx="6858000" cy="4010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3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88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A0769F7B-650F-46AE-9013-9FD01C19291C}"/>
              </a:ext>
            </a:extLst>
          </p:cNvPr>
          <p:cNvSpPr/>
          <p:nvPr userDrawn="1"/>
        </p:nvSpPr>
        <p:spPr>
          <a:xfrm>
            <a:off x="0" y="377252"/>
            <a:ext cx="9144000" cy="2898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0ACDF9CF-92B0-4333-93CF-B14FE25BDE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100" y="377825"/>
            <a:ext cx="8582025" cy="2889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1600"/>
            </a:lvl1pPr>
          </a:lstStyle>
          <a:p>
            <a:pPr lvl="0"/>
            <a:r>
              <a:rPr lang="ko-KR" altLang="en-US" dirty="0"/>
              <a:t>세부 제목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C6CC99A-ACC1-4088-84D7-C8B3A44D28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68936" y="0"/>
            <a:ext cx="111770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ko-KR" altLang="en-US" dirty="0"/>
              <a:t>부제목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" name="텍스트 개체 틀 12">
            <a:extLst>
              <a:ext uri="{FF2B5EF4-FFF2-40B4-BE49-F238E27FC236}">
                <a16:creationId xmlns:a16="http://schemas.microsoft.com/office/drawing/2014/main" id="{BA0461D2-243F-45CB-AF97-A3AE58BFC4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7092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0" name="텍스트 개체 틀 12">
            <a:extLst>
              <a:ext uri="{FF2B5EF4-FFF2-40B4-BE49-F238E27FC236}">
                <a16:creationId xmlns:a16="http://schemas.microsoft.com/office/drawing/2014/main" id="{D43143DC-8BCD-4E72-A303-CCE63811CE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63336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1" name="텍스트 개체 틀 12">
            <a:extLst>
              <a:ext uri="{FF2B5EF4-FFF2-40B4-BE49-F238E27FC236}">
                <a16:creationId xmlns:a16="http://schemas.microsoft.com/office/drawing/2014/main" id="{67C637EC-7758-4F41-88B1-37C4B6D915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76568" y="0"/>
            <a:ext cx="1117600" cy="37782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2" name="텍스트 개체 틀 12">
            <a:extLst>
              <a:ext uri="{FF2B5EF4-FFF2-40B4-BE49-F238E27FC236}">
                <a16:creationId xmlns:a16="http://schemas.microsoft.com/office/drawing/2014/main" id="{93395E5D-942B-41D6-8311-05DA632889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65180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7316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2B818EF6-9FB1-478B-91A7-1ECFD929CCF8}"/>
              </a:ext>
            </a:extLst>
          </p:cNvPr>
          <p:cNvSpPr/>
          <p:nvPr userDrawn="1"/>
        </p:nvSpPr>
        <p:spPr>
          <a:xfrm>
            <a:off x="0" y="377252"/>
            <a:ext cx="9144000" cy="2898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텍스트 개체 틀 19">
            <a:extLst>
              <a:ext uri="{FF2B5EF4-FFF2-40B4-BE49-F238E27FC236}">
                <a16:creationId xmlns:a16="http://schemas.microsoft.com/office/drawing/2014/main" id="{F8B72F1E-7C5A-474D-9E06-F776D0A3AB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100" y="377825"/>
            <a:ext cx="8582025" cy="2889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1600"/>
            </a:lvl1pPr>
          </a:lstStyle>
          <a:p>
            <a:pPr lvl="0"/>
            <a:r>
              <a:rPr lang="ko-KR" altLang="en-US" dirty="0"/>
              <a:t>세부 제목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8B96BC71-C7E0-4253-96A0-8EFB880673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744" y="0"/>
            <a:ext cx="111770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ko-KR" altLang="en-US" dirty="0"/>
              <a:t>부제목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텍스트 개체 틀 12">
            <a:extLst>
              <a:ext uri="{FF2B5EF4-FFF2-40B4-BE49-F238E27FC236}">
                <a16:creationId xmlns:a16="http://schemas.microsoft.com/office/drawing/2014/main" id="{AD31C0D2-9460-4CCA-B535-45AEFF1458C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64258" y="5618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CE259BAF-CCCD-4AC5-9852-4FA635C662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63336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4" name="텍스트 개체 틀 12">
            <a:extLst>
              <a:ext uri="{FF2B5EF4-FFF2-40B4-BE49-F238E27FC236}">
                <a16:creationId xmlns:a16="http://schemas.microsoft.com/office/drawing/2014/main" id="{A1283D72-FA19-4543-AE73-5240607B63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60865" y="-885"/>
            <a:ext cx="1117600" cy="37782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5" name="텍스트 개체 틀 12">
            <a:extLst>
              <a:ext uri="{FF2B5EF4-FFF2-40B4-BE49-F238E27FC236}">
                <a16:creationId xmlns:a16="http://schemas.microsoft.com/office/drawing/2014/main" id="{980109AC-8A1A-48E5-B3C2-C25F1B1E63F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65180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180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AD9CD5D7-46A4-4E92-B512-DD5179FC77FC}"/>
              </a:ext>
            </a:extLst>
          </p:cNvPr>
          <p:cNvSpPr/>
          <p:nvPr userDrawn="1"/>
        </p:nvSpPr>
        <p:spPr>
          <a:xfrm>
            <a:off x="0" y="377252"/>
            <a:ext cx="9144000" cy="2898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텍스트 개체 틀 19">
            <a:extLst>
              <a:ext uri="{FF2B5EF4-FFF2-40B4-BE49-F238E27FC236}">
                <a16:creationId xmlns:a16="http://schemas.microsoft.com/office/drawing/2014/main" id="{DBD22909-BA7A-4866-BA00-70BA8E1E72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100" y="377825"/>
            <a:ext cx="8582025" cy="2889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1600"/>
            </a:lvl1pPr>
          </a:lstStyle>
          <a:p>
            <a:pPr lvl="0"/>
            <a:r>
              <a:rPr lang="ko-KR" altLang="en-US" dirty="0"/>
              <a:t>세부 제목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A39B375-B9CA-4F29-9D07-5793C4CC50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744" y="0"/>
            <a:ext cx="111770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ko-KR" altLang="en-US" dirty="0"/>
              <a:t>부제목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AFFB4A6D-441A-43D6-9F82-CB26DCD999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7092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4" name="텍스트 개체 틀 12">
            <a:extLst>
              <a:ext uri="{FF2B5EF4-FFF2-40B4-BE49-F238E27FC236}">
                <a16:creationId xmlns:a16="http://schemas.microsoft.com/office/drawing/2014/main" id="{30807D64-D77C-4951-B8CC-BE9ACA068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68936" y="-885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5" name="텍스트 개체 틀 12">
            <a:extLst>
              <a:ext uri="{FF2B5EF4-FFF2-40B4-BE49-F238E27FC236}">
                <a16:creationId xmlns:a16="http://schemas.microsoft.com/office/drawing/2014/main" id="{F7EAADC4-9D2C-4C10-A9CE-66B1129380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63336" y="-886"/>
            <a:ext cx="1117600" cy="37782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585A9AF1-2AF2-483E-AE91-FE0AE218F1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65180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2206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D66F85-F6A0-4A92-888A-B81EC5729046}"/>
              </a:ext>
            </a:extLst>
          </p:cNvPr>
          <p:cNvSpPr/>
          <p:nvPr userDrawn="1"/>
        </p:nvSpPr>
        <p:spPr>
          <a:xfrm>
            <a:off x="0" y="377252"/>
            <a:ext cx="9144000" cy="2898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F9B36BF4-6D43-4380-9325-38D74377FC8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100" y="377825"/>
            <a:ext cx="8582025" cy="2889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1600"/>
            </a:lvl1pPr>
          </a:lstStyle>
          <a:p>
            <a:pPr lvl="0"/>
            <a:r>
              <a:rPr lang="ko-KR" altLang="en-US" dirty="0"/>
              <a:t>세부 제목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7F38939D-7BA1-4620-876B-664301FCBC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744" y="0"/>
            <a:ext cx="111770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ko-KR" altLang="en-US" dirty="0"/>
              <a:t>부제목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5" name="텍스트 개체 틀 12">
            <a:extLst>
              <a:ext uri="{FF2B5EF4-FFF2-40B4-BE49-F238E27FC236}">
                <a16:creationId xmlns:a16="http://schemas.microsoft.com/office/drawing/2014/main" id="{7ED2DDCF-E1B4-4112-9D03-8AB86E8AF5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7092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6" name="텍스트 개체 틀 12">
            <a:extLst>
              <a:ext uri="{FF2B5EF4-FFF2-40B4-BE49-F238E27FC236}">
                <a16:creationId xmlns:a16="http://schemas.microsoft.com/office/drawing/2014/main" id="{DC264A58-90C6-40EA-8F73-436B8619C0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63336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7" name="텍스트 개체 틀 12">
            <a:extLst>
              <a:ext uri="{FF2B5EF4-FFF2-40B4-BE49-F238E27FC236}">
                <a16:creationId xmlns:a16="http://schemas.microsoft.com/office/drawing/2014/main" id="{A52DD1FD-6CD9-4DB9-A93E-20433FB1A1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64258" y="0"/>
            <a:ext cx="1117600" cy="37782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18" name="텍스트 개체 틀 12">
            <a:extLst>
              <a:ext uri="{FF2B5EF4-FFF2-40B4-BE49-F238E27FC236}">
                <a16:creationId xmlns:a16="http://schemas.microsoft.com/office/drawing/2014/main" id="{02C5BBDD-4D2D-469B-9F38-62E755E719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65180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9691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B0D66F85-F6A0-4A92-888A-B81EC5729046}"/>
              </a:ext>
            </a:extLst>
          </p:cNvPr>
          <p:cNvSpPr/>
          <p:nvPr userDrawn="1"/>
        </p:nvSpPr>
        <p:spPr>
          <a:xfrm>
            <a:off x="0" y="377252"/>
            <a:ext cx="9144000" cy="2898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F9B36BF4-6D43-4380-9325-38D74377FC8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100" y="377825"/>
            <a:ext cx="8582025" cy="28892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buNone/>
              <a:defRPr sz="1600"/>
            </a:lvl1pPr>
          </a:lstStyle>
          <a:p>
            <a:pPr lvl="0"/>
            <a:r>
              <a:rPr lang="ko-KR" altLang="en-US" dirty="0"/>
              <a:t>세부 제목</a:t>
            </a: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A36D7B15-5481-45E3-9C9B-2866DDD797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744" y="0"/>
            <a:ext cx="111770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ko-KR" altLang="en-US" dirty="0"/>
              <a:t>부제목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1" name="텍스트 개체 틀 12">
            <a:extLst>
              <a:ext uri="{FF2B5EF4-FFF2-40B4-BE49-F238E27FC236}">
                <a16:creationId xmlns:a16="http://schemas.microsoft.com/office/drawing/2014/main" id="{0BA7A1FE-1557-485F-9E9C-E7A797EE80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7092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22" name="텍스트 개체 틀 12">
            <a:extLst>
              <a:ext uri="{FF2B5EF4-FFF2-40B4-BE49-F238E27FC236}">
                <a16:creationId xmlns:a16="http://schemas.microsoft.com/office/drawing/2014/main" id="{62722293-853C-4AB0-BFA7-776A6C7C71F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63336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23" name="텍스트 개체 틀 12">
            <a:extLst>
              <a:ext uri="{FF2B5EF4-FFF2-40B4-BE49-F238E27FC236}">
                <a16:creationId xmlns:a16="http://schemas.microsoft.com/office/drawing/2014/main" id="{FB61177A-60FC-456B-83BB-B416A42282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155824" y="-885"/>
            <a:ext cx="1117600" cy="37782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  <p:sp>
        <p:nvSpPr>
          <p:cNvPr id="8" name="텍스트 개체 틀 12">
            <a:extLst>
              <a:ext uri="{FF2B5EF4-FFF2-40B4-BE49-F238E27FC236}">
                <a16:creationId xmlns:a16="http://schemas.microsoft.com/office/drawing/2014/main" id="{0AAC1075-8BE2-4BAB-BE05-E22127D8C3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59580" y="0"/>
            <a:ext cx="1117600" cy="377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ko-KR" altLang="en-US" b="1" dirty="0"/>
              <a:t>부제목 </a:t>
            </a:r>
            <a:r>
              <a:rPr lang="en-US" altLang="ko-KR" b="1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4701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5882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40435B-A1B3-43BD-AE6A-2E612DEA8D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057" y="2113350"/>
            <a:ext cx="2240457" cy="2818412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ko-KR" altLang="en-US" dirty="0"/>
          </a:p>
        </p:txBody>
      </p: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D11A882C-017D-4823-964E-A6FE96E8E6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04453" y="2113350"/>
            <a:ext cx="2240457" cy="2818412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ko-KR" altLang="en-US" dirty="0"/>
          </a:p>
        </p:txBody>
      </p:sp>
      <p:sp>
        <p:nvSpPr>
          <p:cNvPr id="15" name="텍스트 개체 틀 2">
            <a:extLst>
              <a:ext uri="{FF2B5EF4-FFF2-40B4-BE49-F238E27FC236}">
                <a16:creationId xmlns:a16="http://schemas.microsoft.com/office/drawing/2014/main" id="{192D9ADC-A233-41D3-9BB3-FEBD23A743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85849" y="2113350"/>
            <a:ext cx="2240457" cy="2818412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ko-KR" altLang="en-US" dirty="0"/>
          </a:p>
        </p:txBody>
      </p:sp>
      <p:sp>
        <p:nvSpPr>
          <p:cNvPr id="16" name="텍스트 개체 틀 2">
            <a:extLst>
              <a:ext uri="{FF2B5EF4-FFF2-40B4-BE49-F238E27FC236}">
                <a16:creationId xmlns:a16="http://schemas.microsoft.com/office/drawing/2014/main" id="{83B3A3B4-827F-4C86-93A1-686F235C04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67245" y="2113350"/>
            <a:ext cx="2240457" cy="2818412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69B2BC2-DF0C-46AC-BFD9-98D9EF0243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2550" y="1311275"/>
            <a:ext cx="3897313" cy="5476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6667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66FB7D4-F6A6-4E3B-A87E-938AEABA2F3F}"/>
              </a:ext>
            </a:extLst>
          </p:cNvPr>
          <p:cNvSpPr/>
          <p:nvPr userDrawn="1"/>
        </p:nvSpPr>
        <p:spPr>
          <a:xfrm>
            <a:off x="0" y="1708879"/>
            <a:ext cx="9144000" cy="244339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034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040DFDF-A5AC-4515-A214-91BEFAE91AA9}"/>
              </a:ext>
            </a:extLst>
          </p:cNvPr>
          <p:cNvSpPr/>
          <p:nvPr userDrawn="1"/>
        </p:nvSpPr>
        <p:spPr>
          <a:xfrm>
            <a:off x="0" y="0"/>
            <a:ext cx="9144000" cy="40473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91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5" r:id="rId2"/>
    <p:sldLayoutId id="2147483667" r:id="rId3"/>
    <p:sldLayoutId id="2147483668" r:id="rId4"/>
    <p:sldLayoutId id="2147483670" r:id="rId5"/>
    <p:sldLayoutId id="2147483669" r:id="rId6"/>
    <p:sldLayoutId id="2147483671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5" Type="http://schemas.microsoft.com/office/2007/relationships/hdphoto" Target="../media/hdphoto2.wdp"/><Relationship Id="rId4" Type="http://schemas.openxmlformats.org/officeDocument/2006/relationships/image" Target="../media/image27.png"/><Relationship Id="rId9" Type="http://schemas.microsoft.com/office/2007/relationships/hdphoto" Target="../media/hdphoto4.wdp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2.jpeg"/><Relationship Id="rId5" Type="http://schemas.microsoft.com/office/2007/relationships/hdphoto" Target="../media/hdphoto6.wdp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jpeg"/><Relationship Id="rId5" Type="http://schemas.openxmlformats.org/officeDocument/2006/relationships/image" Target="../media/image35.jpeg"/><Relationship Id="rId4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E5FA99-B79B-4332-B1F8-37A9AAD1A4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모바일로 가볍게 하는 </a:t>
            </a:r>
            <a:r>
              <a:rPr lang="ko-KR" altLang="en-US" dirty="0" err="1"/>
              <a:t>로그라이트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4E69947-736C-424D-97EC-44C8CE8E62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정재호 </a:t>
            </a:r>
            <a:r>
              <a:rPr lang="en-US" altLang="ko-KR" sz="1800" dirty="0"/>
              <a:t>(00</a:t>
            </a:r>
            <a:r>
              <a:rPr lang="ko-KR" altLang="en-US" sz="1800" dirty="0"/>
              <a:t>시간</a:t>
            </a:r>
            <a:r>
              <a:rPr lang="en-US" altLang="ko-KR" sz="1800" dirty="0"/>
              <a:t>)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57604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ED1D0BB-D81F-4D78-9192-B331C67131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2.  </a:t>
            </a:r>
            <a:r>
              <a:rPr lang="ko-KR" altLang="en-US" dirty="0"/>
              <a:t>캐릭터 설정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BEF2812-B55C-497A-90ED-4CE001978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1020E4-C72A-4456-A60E-3E7FF8FDCD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8E5F04-B996-4BDE-AEB6-8990BE5767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7D58218F-2781-451A-801A-ABE3FF7AEF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56F73C3-B858-4BB1-AF87-01E714B33348}"/>
              </a:ext>
            </a:extLst>
          </p:cNvPr>
          <p:cNvGrpSpPr/>
          <p:nvPr/>
        </p:nvGrpSpPr>
        <p:grpSpPr>
          <a:xfrm>
            <a:off x="3927379" y="2179593"/>
            <a:ext cx="1311466" cy="1355814"/>
            <a:chOff x="3927379" y="2179593"/>
            <a:chExt cx="1311466" cy="1355814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899BE6A-CCE2-4BCC-98B4-1421D6149E12}"/>
                </a:ext>
              </a:extLst>
            </p:cNvPr>
            <p:cNvSpPr/>
            <p:nvPr/>
          </p:nvSpPr>
          <p:spPr>
            <a:xfrm>
              <a:off x="3927379" y="2223942"/>
              <a:ext cx="1311466" cy="131146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오각형 8">
              <a:extLst>
                <a:ext uri="{FF2B5EF4-FFF2-40B4-BE49-F238E27FC236}">
                  <a16:creationId xmlns:a16="http://schemas.microsoft.com/office/drawing/2014/main" id="{8C57994B-75FF-4050-BAEA-BC7E5CE97699}"/>
                </a:ext>
              </a:extLst>
            </p:cNvPr>
            <p:cNvSpPr/>
            <p:nvPr/>
          </p:nvSpPr>
          <p:spPr>
            <a:xfrm>
              <a:off x="4184239" y="2441387"/>
              <a:ext cx="805574" cy="767212"/>
            </a:xfrm>
            <a:prstGeom prst="pentagon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DAA7F6F-8162-40DB-9EF3-E90C35F51515}"/>
                </a:ext>
              </a:extLst>
            </p:cNvPr>
            <p:cNvSpPr txBox="1"/>
            <p:nvPr/>
          </p:nvSpPr>
          <p:spPr>
            <a:xfrm>
              <a:off x="4432322" y="2179593"/>
              <a:ext cx="301581" cy="2057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b="1" dirty="0"/>
                <a:t>HP</a:t>
              </a:r>
              <a:endParaRPr lang="ko-KR" altLang="en-US" sz="1050" b="1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DE86AE4-0B40-4570-91BF-B74EAD8DC84C}"/>
                </a:ext>
              </a:extLst>
            </p:cNvPr>
            <p:cNvSpPr txBox="1"/>
            <p:nvPr/>
          </p:nvSpPr>
          <p:spPr>
            <a:xfrm rot="4500000">
              <a:off x="4953149" y="2618485"/>
              <a:ext cx="322361" cy="2057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b="1" dirty="0"/>
                <a:t>MP</a:t>
              </a:r>
              <a:endParaRPr lang="ko-KR" altLang="en-US" sz="105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2D495FE-6146-4969-BD91-903795D7F65C}"/>
                </a:ext>
              </a:extLst>
            </p:cNvPr>
            <p:cNvSpPr txBox="1"/>
            <p:nvPr/>
          </p:nvSpPr>
          <p:spPr>
            <a:xfrm rot="17974902">
              <a:off x="3849330" y="2551024"/>
              <a:ext cx="474321" cy="2057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b="1" dirty="0"/>
                <a:t>Power</a:t>
              </a:r>
              <a:endParaRPr lang="ko-KR" altLang="en-US" sz="1050" b="1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7F5A946-EC51-4846-8FE6-1B02CF841017}"/>
                </a:ext>
              </a:extLst>
            </p:cNvPr>
            <p:cNvSpPr txBox="1"/>
            <p:nvPr/>
          </p:nvSpPr>
          <p:spPr>
            <a:xfrm rot="12600000">
              <a:off x="4058461" y="3190898"/>
              <a:ext cx="469126" cy="2057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b="1" dirty="0"/>
                <a:t>Speed</a:t>
              </a:r>
              <a:endParaRPr lang="ko-KR" altLang="en-US" sz="1050" b="1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1F3BBD-733F-4BDA-BD29-9523948EC61D}"/>
                </a:ext>
              </a:extLst>
            </p:cNvPr>
            <p:cNvSpPr txBox="1"/>
            <p:nvPr/>
          </p:nvSpPr>
          <p:spPr>
            <a:xfrm rot="7396121">
              <a:off x="4756548" y="3111147"/>
              <a:ext cx="466528" cy="2057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b="1" dirty="0"/>
                <a:t>Shield</a:t>
              </a:r>
              <a:endParaRPr lang="ko-KR" altLang="en-US" sz="1050" b="1" dirty="0"/>
            </a:p>
          </p:txBody>
        </p:sp>
      </p:grp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BDA639B9-09EF-4588-B79A-64FE5BA45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567394"/>
              </p:ext>
            </p:extLst>
          </p:nvPr>
        </p:nvGraphicFramePr>
        <p:xfrm>
          <a:off x="2888476" y="794727"/>
          <a:ext cx="3367047" cy="10501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7047">
                  <a:extLst>
                    <a:ext uri="{9D8B030D-6E8A-4147-A177-3AD203B41FA5}">
                      <a16:colId xmlns:a16="http://schemas.microsoft.com/office/drawing/2014/main" val="812426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유저 캐릭터 체력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체력 수치가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‘0’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이 되면 게임이 종료됨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높으면 높을 수록 몬스터의 공격에 오래 버틸 수 있다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1961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유저의 실수가 얼마나 치명적으로 작용할지 결정하는 수치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낮을 수록 받게 되는 피해가 심각하게 작용하게 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0794268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122E5CB8-EE1E-4592-AEAA-698D043571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979734"/>
              </p:ext>
            </p:extLst>
          </p:nvPr>
        </p:nvGraphicFramePr>
        <p:xfrm>
          <a:off x="5525415" y="1985090"/>
          <a:ext cx="3348710" cy="14159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8710">
                  <a:extLst>
                    <a:ext uri="{9D8B030D-6E8A-4147-A177-3AD203B41FA5}">
                      <a16:colId xmlns:a16="http://schemas.microsoft.com/office/drawing/2014/main" val="17094041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스킬을 사용할 때 사용되는 요소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(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에너지 로 용어 치환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유저가 사용하는 모든 스킬은 하나의 에너지를 공유해서 사용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초당 몇 개씩 재생되지만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스킬을 남용하면 재사용 대기시간이 지나도 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스킬을 다시 사용 할 수 없음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1934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스킬의 남용 제한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캐릭터가 사용하는 두개의 스킬이 하나의 에너지를 공유함으로 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유저가 전략에 따라 다양한 코스트의 스킬을 조합해 사용하도록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893141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6F07FDAB-090F-455C-A6BD-E714A9A9C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5456893"/>
              </p:ext>
            </p:extLst>
          </p:nvPr>
        </p:nvGraphicFramePr>
        <p:xfrm>
          <a:off x="398919" y="2118201"/>
          <a:ext cx="2705970" cy="10936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5970">
                  <a:extLst>
                    <a:ext uri="{9D8B030D-6E8A-4147-A177-3AD203B41FA5}">
                      <a16:colId xmlns:a16="http://schemas.microsoft.com/office/drawing/2014/main" val="3321719533"/>
                    </a:ext>
                  </a:extLst>
                </a:gridCol>
              </a:tblGrid>
              <a:tr h="546827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몬스터를 공격했을 때 몬스터에게 주는 데미지를 증가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높으면 높을수록 몬스터에게 주는 데미지가 상승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7543909"/>
                  </a:ext>
                </a:extLst>
              </a:tr>
              <a:tr h="546827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몬스터에게 직접적으로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데미지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를 주는 능력치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몬스터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처치 난이도를 조절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하게 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0776166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0C7FF256-ACEA-4BC4-97F3-757FDC921F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363558"/>
              </p:ext>
            </p:extLst>
          </p:nvPr>
        </p:nvGraphicFramePr>
        <p:xfrm>
          <a:off x="292100" y="3926365"/>
          <a:ext cx="3892139" cy="1233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2139">
                  <a:extLst>
                    <a:ext uri="{9D8B030D-6E8A-4147-A177-3AD203B41FA5}">
                      <a16:colId xmlns:a16="http://schemas.microsoft.com/office/drawing/2014/main" val="7378919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던전에서 정리가 이동하는 속도에 영향을 주는 능력치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높을 수록 빠른 이동 속도를 보여줌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이동 회피 스킬을 사용하지 않고 오로지 컨트롤을 통한 공격 회피를 원하는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유저가 있을 것을 판단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( </a:t>
                      </a:r>
                      <a:r>
                        <a:rPr lang="ko-KR" altLang="en-US" sz="800" dirty="0" err="1">
                          <a:solidFill>
                            <a:schemeClr val="tx1"/>
                          </a:solidFill>
                        </a:rPr>
                        <a:t>스텟을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사용 여부는 유저의 선택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5051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날라오는 공격을 보았지만 캐릭터가 느려서 공격을 맞는 일이 발생할 수 있음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유저의 플레이 성향에 따라 캐릭터의 이동속도를 조절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할 수 있음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7049727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21E534CE-7BC8-498E-A028-C5E25649C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571381"/>
              </p:ext>
            </p:extLst>
          </p:nvPr>
        </p:nvGraphicFramePr>
        <p:xfrm>
          <a:off x="4807304" y="3834925"/>
          <a:ext cx="3963216" cy="14159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3216">
                  <a:extLst>
                    <a:ext uri="{9D8B030D-6E8A-4147-A177-3AD203B41FA5}">
                      <a16:colId xmlns:a16="http://schemas.microsoft.com/office/drawing/2014/main" val="28009432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몬스터의 공격을 방어하는 횟수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유저의 입장에서 체력 관리는 스테이지 클리어에 필수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방어 게이지를 통해 게임 초반 공격을 상쇄 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일정시간 공격 받지 않으면 다시 재생됨</a:t>
                      </a:r>
                      <a:endParaRPr lang="en-US" altLang="ko-KR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0142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몬스터의 공격을 일부 무력화 시켜 줌으로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자주 사망하는 일이 줄어들 것이라 예상</a:t>
                      </a:r>
                      <a:endParaRPr lang="en-US" altLang="ko-KR" sz="8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하지만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한번에 많은 몬스터에게 피해를 입을 시 효과가 없음</a:t>
                      </a:r>
                      <a:endParaRPr lang="en-US" altLang="ko-KR" sz="8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( 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적절한 난이도 조절을 위한 도움 장치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292218"/>
                  </a:ext>
                </a:extLst>
              </a:tr>
            </a:tbl>
          </a:graphicData>
        </a:graphic>
      </p:graphicFrame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9DBBEE1-AFE9-405F-A203-2966C8D4355C}"/>
              </a:ext>
            </a:extLst>
          </p:cNvPr>
          <p:cNvCxnSpPr>
            <a:cxnSpLocks/>
            <a:stCxn id="17" idx="3"/>
            <a:endCxn id="12" idx="0"/>
          </p:cNvCxnSpPr>
          <p:nvPr/>
        </p:nvCxnSpPr>
        <p:spPr>
          <a:xfrm flipV="1">
            <a:off x="3104889" y="2603108"/>
            <a:ext cx="892145" cy="619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05AFAD7-2EBC-4328-8D44-463F0C1C1356}"/>
              </a:ext>
            </a:extLst>
          </p:cNvPr>
          <p:cNvCxnSpPr>
            <a:cxnSpLocks/>
            <a:stCxn id="15" idx="2"/>
            <a:endCxn id="10" idx="0"/>
          </p:cNvCxnSpPr>
          <p:nvPr/>
        </p:nvCxnSpPr>
        <p:spPr>
          <a:xfrm>
            <a:off x="4571999" y="1844891"/>
            <a:ext cx="11114" cy="3347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25E6769-1D2D-48B1-A215-BCBA2C0EBF5B}"/>
              </a:ext>
            </a:extLst>
          </p:cNvPr>
          <p:cNvCxnSpPr>
            <a:endCxn id="13" idx="0"/>
          </p:cNvCxnSpPr>
          <p:nvPr/>
        </p:nvCxnSpPr>
        <p:spPr>
          <a:xfrm flipV="1">
            <a:off x="2435839" y="3382846"/>
            <a:ext cx="1805753" cy="543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CB1EFBFE-A9AF-4697-AA7B-7F2327D19880}"/>
              </a:ext>
            </a:extLst>
          </p:cNvPr>
          <p:cNvCxnSpPr>
            <a:cxnSpLocks/>
            <a:stCxn id="19" idx="0"/>
            <a:endCxn id="14" idx="0"/>
          </p:cNvCxnSpPr>
          <p:nvPr/>
        </p:nvCxnSpPr>
        <p:spPr>
          <a:xfrm flipH="1" flipV="1">
            <a:off x="5075818" y="3270439"/>
            <a:ext cx="1713094" cy="5644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ED9319D-A382-478C-B8DC-EBEB0932A6D5}"/>
              </a:ext>
            </a:extLst>
          </p:cNvPr>
          <p:cNvCxnSpPr>
            <a:cxnSpLocks/>
            <a:stCxn id="16" idx="1"/>
            <a:endCxn id="11" idx="0"/>
          </p:cNvCxnSpPr>
          <p:nvPr/>
        </p:nvCxnSpPr>
        <p:spPr>
          <a:xfrm flipH="1">
            <a:off x="5213689" y="2693052"/>
            <a:ext cx="311726" cy="16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텍스트 개체 틀 6">
            <a:extLst>
              <a:ext uri="{FF2B5EF4-FFF2-40B4-BE49-F238E27FC236}">
                <a16:creationId xmlns:a16="http://schemas.microsoft.com/office/drawing/2014/main" id="{DD182C0C-305A-40F9-BCA1-9F47492015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26" name="제목 2">
            <a:extLst>
              <a:ext uri="{FF2B5EF4-FFF2-40B4-BE49-F238E27FC236}">
                <a16:creationId xmlns:a16="http://schemas.microsoft.com/office/drawing/2014/main" id="{5906BDE5-45A1-473E-906C-61C17C969E52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8852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21037B7-795F-4933-88CB-9FC63688ED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3.  </a:t>
            </a:r>
            <a:r>
              <a:rPr lang="ko-KR" altLang="en-US" dirty="0"/>
              <a:t>제화 소비 컨텐츠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F664F17-FA61-4F25-952F-13D3CC897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61C5394-8A9A-48D8-804C-67C54B1042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349443F-A1EB-4E9C-8A39-C66E890686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7A881DC3-053B-431C-A7DA-52751675B1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13">
            <a:extLst>
              <a:ext uri="{FF2B5EF4-FFF2-40B4-BE49-F238E27FC236}">
                <a16:creationId xmlns:a16="http://schemas.microsoft.com/office/drawing/2014/main" id="{B0BF8AC5-A569-45AB-BEDF-A61EC569E5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0606704"/>
              </p:ext>
            </p:extLst>
          </p:nvPr>
        </p:nvGraphicFramePr>
        <p:xfrm>
          <a:off x="288663" y="808722"/>
          <a:ext cx="8582026" cy="46584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322">
                  <a:extLst>
                    <a:ext uri="{9D8B030D-6E8A-4147-A177-3AD203B41FA5}">
                      <a16:colId xmlns:a16="http://schemas.microsoft.com/office/drawing/2014/main" val="2529585601"/>
                    </a:ext>
                  </a:extLst>
                </a:gridCol>
                <a:gridCol w="4259674">
                  <a:extLst>
                    <a:ext uri="{9D8B030D-6E8A-4147-A177-3AD203B41FA5}">
                      <a16:colId xmlns:a16="http://schemas.microsoft.com/office/drawing/2014/main" val="799593671"/>
                    </a:ext>
                  </a:extLst>
                </a:gridCol>
                <a:gridCol w="3179030">
                  <a:extLst>
                    <a:ext uri="{9D8B030D-6E8A-4147-A177-3AD203B41FA5}">
                      <a16:colId xmlns:a16="http://schemas.microsoft.com/office/drawing/2014/main" val="162941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요소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9163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코스튬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다른 게임에서 </a:t>
                      </a: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아바타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로 설명됨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캐릭터의 능력치를 일부 올려주는 요소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FF0000"/>
                          </a:solidFill>
                        </a:rPr>
                        <a:t>화려한 디자인으로 유저의 수집욕구를 자극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5771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스킬 강화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획득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제화를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회 소비하는 것으로 스킬을 사용할 수 있도록 만들 수 있음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한계치까지 강화하기 위해 제화가 필요함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스킬 액션에 관심이 있는 유저의 경우 여러 스킬을 수집하려 할 것임 </a:t>
                      </a: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379519"/>
                  </a:ext>
                </a:extLst>
              </a:tr>
              <a:tr h="54682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무기 강화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획득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대기 화면에서 무기를 구입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할 수 있는 제화 소비 컨텐츠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이미 가지고 있는 무기를 구입하는 경우 기존의 무기를 강화 시켜 줌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제화를 통해 특성을 개방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변경 하기도 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FF0000"/>
                          </a:solidFill>
                        </a:rPr>
                        <a:t>제화를 소비할 주 컨텐츠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로 다양한 무기를 수집하는 </a:t>
                      </a: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도감 시스템을 통해 업적을 쌓도록 하는 방식 도 함께 사용</a:t>
                      </a: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1589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부활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플레이 중에 사망 시 제화를 통해 부활 가능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부활 사용 횟수는 지속적으로 누적됨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사용 횟수가 늘어나면 자연스럽게 가격 또한 상승함</a:t>
                      </a:r>
                      <a:endParaRPr lang="en-US" altLang="ko-KR" sz="105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초심자를 위한 컨텐츠</a:t>
                      </a:r>
                      <a:endParaRPr lang="en-US" altLang="ko-KR" sz="1050" b="1" dirty="0">
                        <a:solidFill>
                          <a:srgbClr val="FF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부활 횟수가 늘어나 정작 보스 던전에서 부활하지 못하는 경우가 생길 수 도 있음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5747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특성 획득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스테이지 진입 전 랜덤 특성을 획득하고 들어갈 수 있도록 하는 컨텐츠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뽑기를 통해 유저가 원하는 특성을 미리 획득한 후 플레이를 하는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무기 다음으로 </a:t>
                      </a: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주 제화 소비 컨텐츠</a:t>
                      </a:r>
                      <a:endParaRPr lang="en-US" altLang="ko-KR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일시적으로 해당 스테이지 플레이 중에만 유지되는 특성을 통해 유저가 </a:t>
                      </a: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원하는 특성을 획득하기 위해 반복적으로 뽑기를 하게 되는 요소</a:t>
                      </a: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733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캐릭터 </a:t>
                      </a:r>
                      <a:br>
                        <a:rPr lang="en-US" altLang="ko-KR" sz="1400" b="1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능력치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캐릭터의 기본 능력치를 강화하는 컨텐츠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해당 컨텐츠로 올릴 수 있는 최대 능력치에는 한계가 있음</a:t>
                      </a:r>
                      <a:endParaRPr lang="en-US" altLang="ko-KR" sz="1050" b="1" dirty="0">
                        <a:solidFill>
                          <a:srgbClr val="FF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부족한 능력치는 위에 다른 컨텐츠로 보완하는 식의 플레이를 지향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FF0000"/>
                          </a:solidFill>
                        </a:rPr>
                        <a:t>영구적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으로 캐릭터의 능력치를 올려주는 요소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초기에는 기본 능력치를 올려 스테이지를 진행하지만 이후에는 한계가 있어 다른 요소를 찾게 됨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8937737"/>
                  </a:ext>
                </a:extLst>
              </a:tr>
            </a:tbl>
          </a:graphicData>
        </a:graphic>
      </p:graphicFrame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F8933AF4-7ECA-4BDA-9F86-B597D18665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0" name="제목 2">
            <a:extLst>
              <a:ext uri="{FF2B5EF4-FFF2-40B4-BE49-F238E27FC236}">
                <a16:creationId xmlns:a16="http://schemas.microsoft.com/office/drawing/2014/main" id="{9216EB19-D30F-4E8C-8168-71317672D9B9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7345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1E10121-A29B-446C-B6B7-0A425655A7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4.  </a:t>
            </a:r>
            <a:r>
              <a:rPr lang="ko-KR" altLang="en-US" dirty="0"/>
              <a:t>무기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2009317-37B3-4066-BBD4-E1F789092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42558A-2CB6-4706-80E2-18230AFE0F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258D6B0-EBCF-4F00-8963-02B856AE2B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B8CC167-12E4-4901-9449-5E10BC85F9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C05F502B-932D-42C5-A5DA-8ECC7AF192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361017"/>
              </p:ext>
            </p:extLst>
          </p:nvPr>
        </p:nvGraphicFramePr>
        <p:xfrm>
          <a:off x="292100" y="914017"/>
          <a:ext cx="8575063" cy="42325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8555">
                  <a:extLst>
                    <a:ext uri="{9D8B030D-6E8A-4147-A177-3AD203B41FA5}">
                      <a16:colId xmlns:a16="http://schemas.microsoft.com/office/drawing/2014/main" val="1383240554"/>
                    </a:ext>
                  </a:extLst>
                </a:gridCol>
                <a:gridCol w="3711796">
                  <a:extLst>
                    <a:ext uri="{9D8B030D-6E8A-4147-A177-3AD203B41FA5}">
                      <a16:colId xmlns:a16="http://schemas.microsoft.com/office/drawing/2014/main" val="2884587449"/>
                    </a:ext>
                  </a:extLst>
                </a:gridCol>
                <a:gridCol w="3724712">
                  <a:extLst>
                    <a:ext uri="{9D8B030D-6E8A-4147-A177-3AD203B41FA5}">
                      <a16:colId xmlns:a16="http://schemas.microsoft.com/office/drawing/2014/main" val="25232678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의도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844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근 거리</a:t>
                      </a:r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주 무기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유저 정리의 공격력과 몬스터의 방어력에 영향을 받는 장비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강화와 특수 효과 부여 가능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사용에 횟수 제한이 없음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FF0000"/>
                          </a:solidFill>
                        </a:rPr>
                        <a:t>근접 전투를 주로 플레이하는 것을 원함</a:t>
                      </a:r>
                      <a:endParaRPr lang="en-US" altLang="ko-KR" sz="1100" b="1" dirty="0">
                        <a:solidFill>
                          <a:srgbClr val="FF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다양한 </a:t>
                      </a: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특수 효과로 유저가 무기를 수집하는 이유를 </a:t>
                      </a:r>
                      <a:r>
                        <a:rPr lang="ko-KR" altLang="en-US" sz="1050" b="1" dirty="0" err="1">
                          <a:solidFill>
                            <a:srgbClr val="FF0000"/>
                          </a:solidFill>
                        </a:rPr>
                        <a:t>만듬</a:t>
                      </a:r>
                      <a:endParaRPr lang="en-US" altLang="ko-KR" sz="1000" b="1" dirty="0">
                        <a:solidFill>
                          <a:srgbClr val="FF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(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공격 시 추가 타격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몬스터 처치 시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HP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회복 등등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9599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원 거리</a:t>
                      </a:r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보조 무기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유저 정리의 공격력과 몬스터의 방어력에 영향을 받지 않는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고정 데미지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탄 개념을 통해 사용 제한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을 둠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룸의 구조물을 파괴하는 것으로 탄 수급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특수 탄 구입하여 사용가능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근접 공격이 불가능한 경우 지속적인 공격을 위해 사용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특수 탄을 통한 다양한 액션을 구상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할 수 있도록 함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적인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탄을 활용해 룸에 배치된 화약통에 점화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7156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획득 방식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고급 </a:t>
                      </a:r>
                      <a:r>
                        <a:rPr lang="en-US" altLang="ko-KR" sz="1100" b="1" dirty="0">
                          <a:solidFill>
                            <a:srgbClr val="C00000"/>
                          </a:solidFill>
                        </a:rPr>
                        <a:t>/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보스 룸을 클리어 후</a:t>
                      </a:r>
                      <a:r>
                        <a:rPr lang="en-US" altLang="ko-KR" sz="1100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획득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대기 화면에서 제화를 통해 구입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(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동일 아이템 구매 시 점진적으로 가격이 증가함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6191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시스템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획득 방식에 따른 능력치 차이 존재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(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대기화면에서 획득한 무기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&lt;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룸 클리어 보상 무기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근거리 무기와 원거리 무기를 변경하며 플레이하는 것을 예상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근거리 무기와 원거리 무기의 적절한 밸런스 조절이 필요함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도감 시스템을 통해 일정 양의 무기를 획득할 시 보상지급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동일한 무기를 획득할 경우 기존의 무기의 성능을 일부 강화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395834"/>
                  </a:ext>
                </a:extLst>
              </a:tr>
            </a:tbl>
          </a:graphicData>
        </a:graphic>
      </p:graphicFrame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1F5C5E71-8C8F-4531-9B89-D7C447DFBD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0" name="제목 2">
            <a:extLst>
              <a:ext uri="{FF2B5EF4-FFF2-40B4-BE49-F238E27FC236}">
                <a16:creationId xmlns:a16="http://schemas.microsoft.com/office/drawing/2014/main" id="{8CC03564-4610-4DAB-A89B-5D56B09212EF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5709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D22AE54-C35C-47EA-9FD8-5A883200CC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5.  </a:t>
            </a:r>
            <a:r>
              <a:rPr lang="ko-KR" altLang="en-US" dirty="0"/>
              <a:t>스킬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0403D8F-0E3B-4D35-B66E-2BDDFF35A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7AF11AC-A22E-4F0A-BEDC-9E1AA3083D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17955C6-722A-4E7A-A640-9ED3982C06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25A9109A-A025-4021-9E42-F92F473482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66EF4803-3E10-4EA9-9BAE-CEEDEF732A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1304975"/>
              </p:ext>
            </p:extLst>
          </p:nvPr>
        </p:nvGraphicFramePr>
        <p:xfrm>
          <a:off x="292099" y="755077"/>
          <a:ext cx="8583453" cy="46658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393">
                  <a:extLst>
                    <a:ext uri="{9D8B030D-6E8A-4147-A177-3AD203B41FA5}">
                      <a16:colId xmlns:a16="http://schemas.microsoft.com/office/drawing/2014/main" val="1685695151"/>
                    </a:ext>
                  </a:extLst>
                </a:gridCol>
                <a:gridCol w="955993">
                  <a:extLst>
                    <a:ext uri="{9D8B030D-6E8A-4147-A177-3AD203B41FA5}">
                      <a16:colId xmlns:a16="http://schemas.microsoft.com/office/drawing/2014/main" val="1072925718"/>
                    </a:ext>
                  </a:extLst>
                </a:gridCol>
                <a:gridCol w="2572513">
                  <a:extLst>
                    <a:ext uri="{9D8B030D-6E8A-4147-A177-3AD203B41FA5}">
                      <a16:colId xmlns:a16="http://schemas.microsoft.com/office/drawing/2014/main" val="3655479630"/>
                    </a:ext>
                  </a:extLst>
                </a:gridCol>
                <a:gridCol w="1224793">
                  <a:extLst>
                    <a:ext uri="{9D8B030D-6E8A-4147-A177-3AD203B41FA5}">
                      <a16:colId xmlns:a16="http://schemas.microsoft.com/office/drawing/2014/main" val="2060863376"/>
                    </a:ext>
                  </a:extLst>
                </a:gridCol>
                <a:gridCol w="3229761">
                  <a:extLst>
                    <a:ext uri="{9D8B030D-6E8A-4147-A177-3AD203B41FA5}">
                      <a16:colId xmlns:a16="http://schemas.microsoft.com/office/drawing/2014/main" val="18874996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종류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사용자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12264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/>
                        <a:t>공격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단일공격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FF0000"/>
                          </a:solidFill>
                        </a:rPr>
                        <a:t>강력한 한방</a:t>
                      </a: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몬스터와 유저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C00000"/>
                          </a:solidFill>
                        </a:rPr>
                        <a:t>특수한 몬스터의 경우 개별 스킬이 존재</a:t>
                      </a:r>
                      <a:endParaRPr lang="en-US" altLang="ko-KR" sz="105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C00000"/>
                          </a:solidFill>
                        </a:rPr>
                        <a:t>해당 요소를 경계하며 긴장감 있는 플레이를 구상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89910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다중공격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회 이상의 </a:t>
                      </a: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연속 공격</a:t>
                      </a: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202842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 err="1"/>
                        <a:t>즉살기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화려한 액션 연출</a:t>
                      </a:r>
                      <a:endParaRPr lang="en-US" altLang="ko-KR" sz="1050" b="1" dirty="0">
                        <a:solidFill>
                          <a:srgbClr val="FF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많은 에너지를 소비하는 대신 강력한 데미지를 줌</a:t>
                      </a:r>
                      <a:endParaRPr lang="en-US" altLang="ko-KR" sz="10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( </a:t>
                      </a:r>
                      <a:r>
                        <a:rPr lang="ko-KR" altLang="en-US" sz="1000" dirty="0"/>
                        <a:t>보스 몬스터의 경우 절반의 데미지 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유저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 err="1"/>
                        <a:t>필살기</a:t>
                      </a:r>
                      <a:r>
                        <a:rPr lang="ko-KR" altLang="en-US" sz="1000" dirty="0"/>
                        <a:t> </a:t>
                      </a:r>
                      <a:r>
                        <a:rPr lang="en-US" altLang="ko-KR" sz="1000" dirty="0"/>
                        <a:t>/ </a:t>
                      </a:r>
                      <a:r>
                        <a:rPr lang="ko-KR" altLang="en-US" sz="1000" dirty="0"/>
                        <a:t>화려한 이펙트 연출로 액션 성 부여</a:t>
                      </a:r>
                      <a:endParaRPr lang="en-US" altLang="ko-KR" sz="10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성능이 좋은 만큼 재사용 대기시간이 길며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많은 에너지 코스트를 사용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하기 때문에 결정적인 상황에 사용하지 않으면 사용 이후 플레이가 힘들어 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298803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/>
                        <a:t>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 err="1"/>
                        <a:t>대쉬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짧은 거리</a:t>
                      </a:r>
                      <a:r>
                        <a:rPr lang="ko-KR" altLang="en-US" sz="1000" dirty="0"/>
                        <a:t>를 원하는 방향으로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몬스터와 유저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근접공격 몬스터의 경우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유저를 위협할 요소</a:t>
                      </a:r>
                      <a:r>
                        <a:rPr lang="ko-KR" altLang="en-US" sz="1000" dirty="0"/>
                        <a:t>로 사용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유저는 대게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몬스터의 공격을 회피하기 위해 사용</a:t>
                      </a:r>
                      <a:endParaRPr lang="ko-KR" altLang="en-US" sz="10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93785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 err="1"/>
                        <a:t>텔레포트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먼 거리</a:t>
                      </a:r>
                      <a:r>
                        <a:rPr lang="ko-KR" altLang="en-US" sz="1000" dirty="0"/>
                        <a:t>의 위치로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유저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공격 스킬 외로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액션 연출을 위한 장치 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화려한 액션과 전략적인 움직임</a:t>
                      </a:r>
                      <a:r>
                        <a:rPr lang="ko-KR" altLang="en-US" sz="1000" dirty="0"/>
                        <a:t>을 위한 장치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35105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정지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주변 시간 정지</a:t>
                      </a:r>
                      <a:r>
                        <a:rPr lang="en-US" altLang="ko-KR" sz="1000" dirty="0"/>
                        <a:t>,</a:t>
                      </a:r>
                      <a:r>
                        <a:rPr lang="ko-KR" altLang="en-US" sz="1000" dirty="0"/>
                        <a:t> </a:t>
                      </a:r>
                      <a:r>
                        <a:rPr lang="ko-KR" altLang="en-US" sz="1050" b="1" dirty="0">
                          <a:solidFill>
                            <a:srgbClr val="FF0000"/>
                          </a:solidFill>
                        </a:rPr>
                        <a:t>멈춤</a:t>
                      </a:r>
                      <a:endParaRPr lang="ko-KR" alt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유저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4877339"/>
                  </a:ext>
                </a:extLst>
              </a:tr>
              <a:tr h="126190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/>
                        <a:t>부가</a:t>
                      </a:r>
                      <a:br>
                        <a:rPr lang="en-US" altLang="ko-KR" sz="1400" b="1" dirty="0"/>
                      </a:br>
                      <a:r>
                        <a:rPr lang="ko-KR" altLang="en-US" sz="1400" b="1" dirty="0"/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에너지 시스템 사용 </a:t>
                      </a:r>
                      <a:endParaRPr lang="en-US" altLang="ko-KR" sz="1000" dirty="0"/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유저는 두개의 스킬을 선택 후 룸에 들어가게 되는데 </a:t>
                      </a: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두개의 스킬은 모두 같은 에너지를 공유</a:t>
                      </a:r>
                      <a:r>
                        <a:rPr lang="ko-KR" altLang="en-US" sz="1000" dirty="0"/>
                        <a:t>하게 됨</a:t>
                      </a:r>
                      <a:endParaRPr lang="en-US" altLang="ko-KR" sz="1000" dirty="0"/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성능이 좋은 스킬일 수록 에너지를 많이 소비</a:t>
                      </a:r>
                      <a:r>
                        <a:rPr lang="ko-KR" altLang="en-US" sz="1000" dirty="0"/>
                        <a:t>하게 되며 유저는 이런 점을 고려한 전략적인 스킬 선택을 필수로 하게 됨</a:t>
                      </a:r>
                      <a:endParaRPr lang="en-US" altLang="ko-KR" sz="1000" dirty="0"/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적절한 난이도 조절을 위한 요소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유저의 </a:t>
                      </a: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고민과 선택에 의한 즉각적인 피드백이 가능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게임의 숙련도를 쌓아가는 즐거움을 의도함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2246649"/>
                  </a:ext>
                </a:extLst>
              </a:tr>
            </a:tbl>
          </a:graphicData>
        </a:graphic>
      </p:graphicFrame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435EE4D2-7304-40C2-BC0C-74C0D1F15C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0" name="제목 2">
            <a:extLst>
              <a:ext uri="{FF2B5EF4-FFF2-40B4-BE49-F238E27FC236}">
                <a16:creationId xmlns:a16="http://schemas.microsoft.com/office/drawing/2014/main" id="{83B35FF3-F940-4B12-9350-E92B314DC652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3359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199FEFD-730D-4789-8BD3-D339219FE0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6.  </a:t>
            </a:r>
            <a:r>
              <a:rPr lang="ko-KR" altLang="en-US" dirty="0"/>
              <a:t>전투 예제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66B76DD-7252-4D48-9DB8-9BC2162EE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F5A94F-03DD-42A1-8827-CC9E50E707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D955DE-08E1-4C09-8A79-32F0D43C70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08998" y="-885"/>
            <a:ext cx="1437476" cy="377825"/>
          </a:xfrm>
        </p:spPr>
        <p:txBody>
          <a:bodyPr/>
          <a:lstStyle/>
          <a:p>
            <a:r>
              <a:rPr lang="ko-KR" altLang="en-US"/>
              <a:t>디자인 컨셉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C2EAA19C-EA98-487C-B779-9252BA47F7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17">
            <a:extLst>
              <a:ext uri="{FF2B5EF4-FFF2-40B4-BE49-F238E27FC236}">
                <a16:creationId xmlns:a16="http://schemas.microsoft.com/office/drawing/2014/main" id="{8E6ABC29-B7E1-48B4-95EC-F3F460FB1E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90771"/>
              </p:ext>
            </p:extLst>
          </p:nvPr>
        </p:nvGraphicFramePr>
        <p:xfrm>
          <a:off x="4819544" y="834432"/>
          <a:ext cx="393500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5004">
                  <a:extLst>
                    <a:ext uri="{9D8B030D-6E8A-4147-A177-3AD203B41FA5}">
                      <a16:colId xmlns:a16="http://schemas.microsoft.com/office/drawing/2014/main" val="31430981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스킬 활용</a:t>
                      </a:r>
                      <a:endParaRPr lang="en-US" altLang="ko-KR" sz="1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5608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몰려오는 몬스터에게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</a:rPr>
                        <a:t>대쉬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로 빠르게 접근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601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2. ‘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폭탄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을 몬스터에게 설치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5352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3. ‘</a:t>
                      </a:r>
                      <a:r>
                        <a:rPr lang="ko-KR" altLang="en-US" sz="1000" b="0" dirty="0" err="1">
                          <a:solidFill>
                            <a:schemeClr val="tx1"/>
                          </a:solidFill>
                        </a:rPr>
                        <a:t>시간역행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 기술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로 빠져나옴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230765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291D8D34-B95F-4039-B7E6-D67E66695E4F}"/>
              </a:ext>
            </a:extLst>
          </p:cNvPr>
          <p:cNvGrpSpPr/>
          <p:nvPr/>
        </p:nvGrpSpPr>
        <p:grpSpPr>
          <a:xfrm>
            <a:off x="324867" y="755077"/>
            <a:ext cx="1370932" cy="1568381"/>
            <a:chOff x="399570" y="859909"/>
            <a:chExt cx="2143845" cy="2452612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4D37397-93FA-4407-98F8-F678CC98D4C2}"/>
                </a:ext>
              </a:extLst>
            </p:cNvPr>
            <p:cNvSpPr/>
            <p:nvPr/>
          </p:nvSpPr>
          <p:spPr>
            <a:xfrm>
              <a:off x="399570" y="1006608"/>
              <a:ext cx="2143845" cy="10603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DA0755A-6DE2-481E-B6A1-3188F80E802E}"/>
                </a:ext>
              </a:extLst>
            </p:cNvPr>
            <p:cNvSpPr txBox="1"/>
            <p:nvPr/>
          </p:nvSpPr>
          <p:spPr>
            <a:xfrm>
              <a:off x="983555" y="859909"/>
              <a:ext cx="975873" cy="39035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dirty="0"/>
                <a:t>스킬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0161E07-4823-4397-8312-57F829443969}"/>
                </a:ext>
              </a:extLst>
            </p:cNvPr>
            <p:cNvSpPr/>
            <p:nvPr/>
          </p:nvSpPr>
          <p:spPr>
            <a:xfrm>
              <a:off x="627605" y="1181121"/>
              <a:ext cx="636402" cy="62286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 err="1"/>
                <a:t>대쉬</a:t>
              </a:r>
              <a:endParaRPr lang="ko-KR" altLang="en-US" sz="800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89A36C9-1DDB-40A6-B3D0-9E244076CBDD}"/>
                </a:ext>
              </a:extLst>
            </p:cNvPr>
            <p:cNvSpPr/>
            <p:nvPr/>
          </p:nvSpPr>
          <p:spPr>
            <a:xfrm>
              <a:off x="1704038" y="1181121"/>
              <a:ext cx="636402" cy="62286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/>
                <a:t>폭탄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E9DB5258-7071-4A58-96D0-6B4BD5C71A24}"/>
                </a:ext>
              </a:extLst>
            </p:cNvPr>
            <p:cNvGrpSpPr/>
            <p:nvPr/>
          </p:nvGrpSpPr>
          <p:grpSpPr>
            <a:xfrm>
              <a:off x="399570" y="2105425"/>
              <a:ext cx="2143845" cy="1207096"/>
              <a:chOff x="2712464" y="859909"/>
              <a:chExt cx="2143845" cy="1207096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BE635A47-FD80-4FE0-A096-9FF327CDCB8D}"/>
                  </a:ext>
                </a:extLst>
              </p:cNvPr>
              <p:cNvSpPr/>
              <p:nvPr/>
            </p:nvSpPr>
            <p:spPr>
              <a:xfrm>
                <a:off x="2712464" y="1006608"/>
                <a:ext cx="2143845" cy="10603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5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796E89B-E2EA-42F7-9701-E216BC6A789C}"/>
                  </a:ext>
                </a:extLst>
              </p:cNvPr>
              <p:cNvSpPr txBox="1"/>
              <p:nvPr/>
            </p:nvSpPr>
            <p:spPr>
              <a:xfrm>
                <a:off x="3296449" y="859909"/>
                <a:ext cx="975873" cy="39035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050" dirty="0"/>
                  <a:t>특수기</a:t>
                </a: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985EA437-802C-4D75-9EDB-65F26EEDC9D1}"/>
                  </a:ext>
                </a:extLst>
              </p:cNvPr>
              <p:cNvSpPr/>
              <p:nvPr/>
            </p:nvSpPr>
            <p:spPr>
              <a:xfrm>
                <a:off x="3104350" y="1360074"/>
                <a:ext cx="1390810" cy="438636"/>
              </a:xfrm>
              <a:prstGeom prst="rect">
                <a:avLst/>
              </a:pr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900" dirty="0" err="1"/>
                  <a:t>시간역행</a:t>
                </a:r>
                <a:endParaRPr lang="ko-KR" altLang="en-US" sz="1050" dirty="0"/>
              </a:p>
            </p:txBody>
          </p:sp>
        </p:grp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A850E33-6815-47DA-A5EB-7692B0005106}"/>
              </a:ext>
            </a:extLst>
          </p:cNvPr>
          <p:cNvGrpSpPr/>
          <p:nvPr/>
        </p:nvGrpSpPr>
        <p:grpSpPr>
          <a:xfrm>
            <a:off x="1920523" y="772095"/>
            <a:ext cx="2682582" cy="1556120"/>
            <a:chOff x="2892665" y="1044575"/>
            <a:chExt cx="3333173" cy="1933517"/>
          </a:xfrm>
        </p:grpSpPr>
        <p:pic>
          <p:nvPicPr>
            <p:cNvPr id="19" name="그림 18" descr="건물, 회로, 하얀색, 컴퓨터이(가) 표시된 사진&#10;&#10;자동 생성된 설명">
              <a:extLst>
                <a:ext uri="{FF2B5EF4-FFF2-40B4-BE49-F238E27FC236}">
                  <a16:creationId xmlns:a16="http://schemas.microsoft.com/office/drawing/2014/main" id="{6A91044A-3BC6-4DD0-ABB1-011AAB9B3B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92665" y="1044575"/>
              <a:ext cx="3333173" cy="1933517"/>
            </a:xfrm>
            <a:prstGeom prst="rect">
              <a:avLst/>
            </a:prstGeom>
          </p:spPr>
        </p:pic>
        <p:sp>
          <p:nvSpPr>
            <p:cNvPr id="20" name="화살표: 왼쪽 19">
              <a:extLst>
                <a:ext uri="{FF2B5EF4-FFF2-40B4-BE49-F238E27FC236}">
                  <a16:creationId xmlns:a16="http://schemas.microsoft.com/office/drawing/2014/main" id="{05E35DC4-533E-4957-8030-4003AFA8CDEC}"/>
                </a:ext>
              </a:extLst>
            </p:cNvPr>
            <p:cNvSpPr/>
            <p:nvPr/>
          </p:nvSpPr>
          <p:spPr>
            <a:xfrm>
              <a:off x="4315780" y="1752632"/>
              <a:ext cx="642267" cy="288925"/>
            </a:xfrm>
            <a:prstGeom prst="leftArrow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700" dirty="0" err="1">
                  <a:solidFill>
                    <a:schemeClr val="tx1"/>
                  </a:solidFill>
                </a:rPr>
                <a:t>대쉬</a:t>
              </a:r>
              <a:endParaRPr lang="ko-KR" altLang="en-US" sz="700" dirty="0">
                <a:solidFill>
                  <a:schemeClr val="tx1"/>
                </a:solidFill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957B415D-7A79-426B-8304-F92A872295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36989" y="1444888"/>
              <a:ext cx="473578" cy="807236"/>
            </a:xfrm>
            <a:prstGeom prst="rect">
              <a:avLst/>
            </a:prstGeom>
          </p:spPr>
        </p:pic>
        <p:sp>
          <p:nvSpPr>
            <p:cNvPr id="22" name="&quot;허용 안 됨&quot; 기호 21">
              <a:extLst>
                <a:ext uri="{FF2B5EF4-FFF2-40B4-BE49-F238E27FC236}">
                  <a16:creationId xmlns:a16="http://schemas.microsoft.com/office/drawing/2014/main" id="{CD92DDD6-2D7B-46E9-8238-3F0EAEB37B9E}"/>
                </a:ext>
              </a:extLst>
            </p:cNvPr>
            <p:cNvSpPr/>
            <p:nvPr/>
          </p:nvSpPr>
          <p:spPr>
            <a:xfrm>
              <a:off x="3873778" y="1798710"/>
              <a:ext cx="236789" cy="236789"/>
            </a:xfrm>
            <a:prstGeom prst="noSmoking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12DC2A4-B938-428C-9DB8-CBFDA10428DF}"/>
                </a:ext>
              </a:extLst>
            </p:cNvPr>
            <p:cNvSpPr txBox="1"/>
            <p:nvPr/>
          </p:nvSpPr>
          <p:spPr>
            <a:xfrm>
              <a:off x="3733262" y="1220104"/>
              <a:ext cx="834482" cy="21711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700" dirty="0"/>
                <a:t>폭탄 설치</a:t>
              </a:r>
            </a:p>
          </p:txBody>
        </p:sp>
        <p:sp>
          <p:nvSpPr>
            <p:cNvPr id="24" name="화살표: 위로 구부러짐 23">
              <a:extLst>
                <a:ext uri="{FF2B5EF4-FFF2-40B4-BE49-F238E27FC236}">
                  <a16:creationId xmlns:a16="http://schemas.microsoft.com/office/drawing/2014/main" id="{1A75D21A-EBFC-4DB2-9085-6C4B2849C6F7}"/>
                </a:ext>
              </a:extLst>
            </p:cNvPr>
            <p:cNvSpPr/>
            <p:nvPr/>
          </p:nvSpPr>
          <p:spPr>
            <a:xfrm>
              <a:off x="4010265" y="2105425"/>
              <a:ext cx="1253298" cy="288925"/>
            </a:xfrm>
            <a:prstGeom prst="curvedUpArrow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81047AF-5602-4C4C-A886-2AD2462D3A2D}"/>
                </a:ext>
              </a:extLst>
            </p:cNvPr>
            <p:cNvSpPr txBox="1"/>
            <p:nvPr/>
          </p:nvSpPr>
          <p:spPr>
            <a:xfrm>
              <a:off x="4206129" y="2473265"/>
              <a:ext cx="834482" cy="21711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700" dirty="0"/>
                <a:t>시간 역행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D023B00-FC33-4F3A-BE7E-A9CD9C6271BC}"/>
              </a:ext>
            </a:extLst>
          </p:cNvPr>
          <p:cNvGrpSpPr/>
          <p:nvPr/>
        </p:nvGrpSpPr>
        <p:grpSpPr>
          <a:xfrm>
            <a:off x="324866" y="2352426"/>
            <a:ext cx="1370933" cy="1568382"/>
            <a:chOff x="324866" y="2589000"/>
            <a:chExt cx="1436783" cy="1643716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9D28797F-F16C-4DEF-A93B-182F6F679D73}"/>
                </a:ext>
              </a:extLst>
            </p:cNvPr>
            <p:cNvGrpSpPr/>
            <p:nvPr/>
          </p:nvGrpSpPr>
          <p:grpSpPr>
            <a:xfrm>
              <a:off x="324866" y="2589000"/>
              <a:ext cx="1436783" cy="1643716"/>
              <a:chOff x="399570" y="859909"/>
              <a:chExt cx="2143845" cy="2452612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C8E6CF14-E817-4E9F-8EAD-6F9EB3DCCC00}"/>
                  </a:ext>
                </a:extLst>
              </p:cNvPr>
              <p:cNvSpPr/>
              <p:nvPr/>
            </p:nvSpPr>
            <p:spPr>
              <a:xfrm>
                <a:off x="399570" y="1006608"/>
                <a:ext cx="2143845" cy="10603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5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730DA6D-2A41-49D7-B3F7-A2C41B0B783C}"/>
                  </a:ext>
                </a:extLst>
              </p:cNvPr>
              <p:cNvSpPr txBox="1"/>
              <p:nvPr/>
            </p:nvSpPr>
            <p:spPr>
              <a:xfrm>
                <a:off x="983555" y="859909"/>
                <a:ext cx="975872" cy="38503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000" dirty="0"/>
                  <a:t>특수 탄</a:t>
                </a:r>
                <a:endParaRPr lang="ko-KR" altLang="en-US" sz="1050" dirty="0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19125F29-F583-4054-B165-2EBCD23521FA}"/>
                  </a:ext>
                </a:extLst>
              </p:cNvPr>
              <p:cNvSpPr/>
              <p:nvPr/>
            </p:nvSpPr>
            <p:spPr>
              <a:xfrm>
                <a:off x="760717" y="1305830"/>
                <a:ext cx="1421550" cy="622861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00" dirty="0" err="1"/>
                  <a:t>가속탄</a:t>
                </a:r>
                <a:endParaRPr lang="ko-KR" altLang="en-US" sz="500" dirty="0"/>
              </a:p>
            </p:txBody>
          </p: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845B7329-8041-442A-B845-B03907D13928}"/>
                  </a:ext>
                </a:extLst>
              </p:cNvPr>
              <p:cNvGrpSpPr/>
              <p:nvPr/>
            </p:nvGrpSpPr>
            <p:grpSpPr>
              <a:xfrm>
                <a:off x="399570" y="2105425"/>
                <a:ext cx="2143845" cy="1207096"/>
                <a:chOff x="2712464" y="859909"/>
                <a:chExt cx="2143845" cy="1207096"/>
              </a:xfrm>
            </p:grpSpPr>
            <p:sp>
              <p:nvSpPr>
                <p:cNvPr id="33" name="직사각형 32">
                  <a:extLst>
                    <a:ext uri="{FF2B5EF4-FFF2-40B4-BE49-F238E27FC236}">
                      <a16:creationId xmlns:a16="http://schemas.microsoft.com/office/drawing/2014/main" id="{A16F2E9A-11C2-46AF-9764-D3BFAFF6A1EF}"/>
                    </a:ext>
                  </a:extLst>
                </p:cNvPr>
                <p:cNvSpPr/>
                <p:nvPr/>
              </p:nvSpPr>
              <p:spPr>
                <a:xfrm>
                  <a:off x="2712464" y="1006608"/>
                  <a:ext cx="2143845" cy="1060397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050"/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15F2518B-BAA0-47F1-B086-245F731D6807}"/>
                    </a:ext>
                  </a:extLst>
                </p:cNvPr>
                <p:cNvSpPr txBox="1"/>
                <p:nvPr/>
              </p:nvSpPr>
              <p:spPr>
                <a:xfrm>
                  <a:off x="3296449" y="859909"/>
                  <a:ext cx="975872" cy="39707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050" dirty="0"/>
                    <a:t>능력치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98DF617E-8557-478C-B49B-43F52B83AB8F}"/>
                    </a:ext>
                  </a:extLst>
                </p:cNvPr>
                <p:cNvSpPr txBox="1"/>
                <p:nvPr/>
              </p:nvSpPr>
              <p:spPr>
                <a:xfrm>
                  <a:off x="3041059" y="1288007"/>
                  <a:ext cx="975872" cy="649749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050"/>
                    <a:t>이동 속도</a:t>
                  </a:r>
                  <a:endParaRPr lang="ko-KR" altLang="en-US" sz="1050" dirty="0"/>
                </a:p>
              </p:txBody>
            </p:sp>
          </p:grpSp>
        </p:grpSp>
        <p:sp>
          <p:nvSpPr>
            <p:cNvPr id="28" name="화살표: 위쪽 27">
              <a:extLst>
                <a:ext uri="{FF2B5EF4-FFF2-40B4-BE49-F238E27FC236}">
                  <a16:creationId xmlns:a16="http://schemas.microsoft.com/office/drawing/2014/main" id="{ECF155C5-DFB7-4A50-BFBE-0CD7525867D4}"/>
                </a:ext>
              </a:extLst>
            </p:cNvPr>
            <p:cNvSpPr/>
            <p:nvPr/>
          </p:nvSpPr>
          <p:spPr>
            <a:xfrm>
              <a:off x="1199107" y="3700731"/>
              <a:ext cx="171160" cy="38717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0EAB36EB-A52F-4A31-B303-06024F33E2A6}"/>
              </a:ext>
            </a:extLst>
          </p:cNvPr>
          <p:cNvGrpSpPr/>
          <p:nvPr/>
        </p:nvGrpSpPr>
        <p:grpSpPr>
          <a:xfrm>
            <a:off x="1920522" y="2396804"/>
            <a:ext cx="2627217" cy="1524004"/>
            <a:chOff x="1920522" y="2580050"/>
            <a:chExt cx="2899021" cy="1681673"/>
          </a:xfrm>
        </p:grpSpPr>
        <p:pic>
          <p:nvPicPr>
            <p:cNvPr id="37" name="그림 36" descr="건물, 회로, 하얀색, 컴퓨터이(가) 표시된 사진&#10;&#10;자동 생성된 설명">
              <a:extLst>
                <a:ext uri="{FF2B5EF4-FFF2-40B4-BE49-F238E27FC236}">
                  <a16:creationId xmlns:a16="http://schemas.microsoft.com/office/drawing/2014/main" id="{2424108F-86E1-44E8-9F75-DD0954C1B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20522" y="2580050"/>
              <a:ext cx="2899021" cy="1681673"/>
            </a:xfrm>
            <a:prstGeom prst="rect">
              <a:avLst/>
            </a:prstGeom>
          </p:spPr>
        </p:pic>
        <p:sp>
          <p:nvSpPr>
            <p:cNvPr id="38" name="화살표: 왼쪽 37">
              <a:extLst>
                <a:ext uri="{FF2B5EF4-FFF2-40B4-BE49-F238E27FC236}">
                  <a16:creationId xmlns:a16="http://schemas.microsoft.com/office/drawing/2014/main" id="{C329F584-A512-41DE-B31B-4A75E45F1491}"/>
                </a:ext>
              </a:extLst>
            </p:cNvPr>
            <p:cNvSpPr/>
            <p:nvPr/>
          </p:nvSpPr>
          <p:spPr>
            <a:xfrm>
              <a:off x="3158274" y="2990191"/>
              <a:ext cx="558611" cy="662672"/>
            </a:xfrm>
            <a:prstGeom prst="leftArrow">
              <a:avLst>
                <a:gd name="adj1" fmla="val 50000"/>
                <a:gd name="adj2" fmla="val 33493"/>
              </a:avLst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600" dirty="0">
                  <a:solidFill>
                    <a:schemeClr val="tx1"/>
                  </a:solidFill>
                </a:rPr>
                <a:t>원거리 공격</a:t>
              </a: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BB08674C-2572-4A86-9A32-A9CE9012E4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67896" y="2928222"/>
              <a:ext cx="411894" cy="702092"/>
            </a:xfrm>
            <a:prstGeom prst="rect">
              <a:avLst/>
            </a:prstGeom>
          </p:spPr>
        </p:pic>
        <p:sp>
          <p:nvSpPr>
            <p:cNvPr id="40" name="화살표: 줄무늬가 있는 오른쪽 39">
              <a:extLst>
                <a:ext uri="{FF2B5EF4-FFF2-40B4-BE49-F238E27FC236}">
                  <a16:creationId xmlns:a16="http://schemas.microsoft.com/office/drawing/2014/main" id="{64EB85AB-8F2B-4ADA-94C5-AB3F226E840B}"/>
                </a:ext>
              </a:extLst>
            </p:cNvPr>
            <p:cNvSpPr/>
            <p:nvPr/>
          </p:nvSpPr>
          <p:spPr>
            <a:xfrm>
              <a:off x="4110958" y="3165742"/>
              <a:ext cx="461042" cy="234858"/>
            </a:xfrm>
            <a:prstGeom prst="strip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600" dirty="0"/>
                <a:t>이동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8827025-190B-4DCB-B022-0B44968B8D77}"/>
                </a:ext>
              </a:extLst>
            </p:cNvPr>
            <p:cNvSpPr txBox="1"/>
            <p:nvPr/>
          </p:nvSpPr>
          <p:spPr>
            <a:xfrm>
              <a:off x="3695495" y="2828331"/>
              <a:ext cx="572717" cy="30565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600" dirty="0"/>
                <a:t>이동 속도 상승</a:t>
              </a:r>
            </a:p>
          </p:txBody>
        </p:sp>
      </p:grpSp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F3CE1AAC-762A-4D85-8DC3-E9BCD4C1C1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926355"/>
              </p:ext>
            </p:extLst>
          </p:nvPr>
        </p:nvGraphicFramePr>
        <p:xfrm>
          <a:off x="4819543" y="2584161"/>
          <a:ext cx="393500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5004">
                  <a:extLst>
                    <a:ext uri="{9D8B030D-6E8A-4147-A177-3AD203B41FA5}">
                      <a16:colId xmlns:a16="http://schemas.microsoft.com/office/drawing/2014/main" val="38465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캐릭터 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</a:rPr>
                        <a:t>스텟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&amp; 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무기 활용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4095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이동 속도를 통해 공격을 회피하면서 몬스터를 공격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573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근거리 무기로 한번에 처치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890323"/>
                  </a:ext>
                </a:extLst>
              </a:tr>
            </a:tbl>
          </a:graphicData>
        </a:graphic>
      </p:graphicFrame>
      <p:grpSp>
        <p:nvGrpSpPr>
          <p:cNvPr id="43" name="그룹 42">
            <a:extLst>
              <a:ext uri="{FF2B5EF4-FFF2-40B4-BE49-F238E27FC236}">
                <a16:creationId xmlns:a16="http://schemas.microsoft.com/office/drawing/2014/main" id="{3022D53B-FAE3-4F4F-A029-80790A891F5B}"/>
              </a:ext>
            </a:extLst>
          </p:cNvPr>
          <p:cNvGrpSpPr/>
          <p:nvPr/>
        </p:nvGrpSpPr>
        <p:grpSpPr>
          <a:xfrm>
            <a:off x="324866" y="3915410"/>
            <a:ext cx="1370933" cy="1568382"/>
            <a:chOff x="399570" y="859909"/>
            <a:chExt cx="2143845" cy="2452612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16DE5262-380E-4DCB-8631-291AB9BE2853}"/>
                </a:ext>
              </a:extLst>
            </p:cNvPr>
            <p:cNvSpPr/>
            <p:nvPr/>
          </p:nvSpPr>
          <p:spPr>
            <a:xfrm>
              <a:off x="399570" y="1006608"/>
              <a:ext cx="2143845" cy="10603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1FDA475-CD81-4B13-A332-466D7EB9B4C3}"/>
                </a:ext>
              </a:extLst>
            </p:cNvPr>
            <p:cNvSpPr txBox="1"/>
            <p:nvPr/>
          </p:nvSpPr>
          <p:spPr>
            <a:xfrm>
              <a:off x="983555" y="859909"/>
              <a:ext cx="975872" cy="39707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/>
                <a:t>룸 배치</a:t>
              </a:r>
              <a:endParaRPr lang="ko-KR" altLang="en-US" sz="1050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D7E6A8C7-1C55-4AC9-99E5-8FFEAB587F71}"/>
                </a:ext>
              </a:extLst>
            </p:cNvPr>
            <p:cNvSpPr/>
            <p:nvPr/>
          </p:nvSpPr>
          <p:spPr>
            <a:xfrm>
              <a:off x="760717" y="1305830"/>
              <a:ext cx="1421550" cy="62286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/>
                <a:t>화약통</a:t>
              </a:r>
              <a:endParaRPr lang="ko-KR" altLang="en-US" sz="1000" dirty="0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CE20587F-8EA4-4BAA-9D54-3AD6D0FF6B5C}"/>
                </a:ext>
              </a:extLst>
            </p:cNvPr>
            <p:cNvGrpSpPr/>
            <p:nvPr/>
          </p:nvGrpSpPr>
          <p:grpSpPr>
            <a:xfrm>
              <a:off x="399570" y="2105425"/>
              <a:ext cx="2143845" cy="1207096"/>
              <a:chOff x="2712464" y="859909"/>
              <a:chExt cx="2143845" cy="1207096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9AF14B07-04A0-4C22-ACA4-9A14208AE469}"/>
                  </a:ext>
                </a:extLst>
              </p:cNvPr>
              <p:cNvSpPr/>
              <p:nvPr/>
            </p:nvSpPr>
            <p:spPr>
              <a:xfrm>
                <a:off x="2712464" y="1006608"/>
                <a:ext cx="2143845" cy="106039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50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DBE9046A-A214-4CC4-8627-11D3E409C0D2}"/>
                  </a:ext>
                </a:extLst>
              </p:cNvPr>
              <p:cNvSpPr txBox="1"/>
              <p:nvPr/>
            </p:nvSpPr>
            <p:spPr>
              <a:xfrm>
                <a:off x="3296449" y="859909"/>
                <a:ext cx="975872" cy="31284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700" dirty="0"/>
                  <a:t>유저 경험</a:t>
                </a:r>
                <a:endParaRPr lang="ko-KR" altLang="en-US" sz="1050" dirty="0"/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29462489-EF0A-4C5C-BAAB-A67E95C6F145}"/>
                  </a:ext>
                </a:extLst>
              </p:cNvPr>
              <p:cNvSpPr txBox="1"/>
              <p:nvPr/>
            </p:nvSpPr>
            <p:spPr>
              <a:xfrm>
                <a:off x="2940500" y="1138044"/>
                <a:ext cx="1712834" cy="9024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050" dirty="0"/>
                  <a:t>화약통을 건드리면 터진다</a:t>
                </a:r>
              </a:p>
            </p:txBody>
          </p:sp>
        </p:grp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760E947A-D6B1-473E-946A-F27A123EF998}"/>
              </a:ext>
            </a:extLst>
          </p:cNvPr>
          <p:cNvGrpSpPr/>
          <p:nvPr/>
        </p:nvGrpSpPr>
        <p:grpSpPr>
          <a:xfrm>
            <a:off x="1920522" y="3986370"/>
            <a:ext cx="2627217" cy="1524004"/>
            <a:chOff x="1920522" y="4261723"/>
            <a:chExt cx="2899021" cy="1681673"/>
          </a:xfrm>
        </p:grpSpPr>
        <p:pic>
          <p:nvPicPr>
            <p:cNvPr id="52" name="그림 51" descr="건물, 회로, 하얀색, 컴퓨터이(가) 표시된 사진&#10;&#10;자동 생성된 설명">
              <a:extLst>
                <a:ext uri="{FF2B5EF4-FFF2-40B4-BE49-F238E27FC236}">
                  <a16:creationId xmlns:a16="http://schemas.microsoft.com/office/drawing/2014/main" id="{8E97ED9F-3AD2-4665-9C9B-3E86C8AB54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20522" y="4261723"/>
              <a:ext cx="2899021" cy="1681673"/>
            </a:xfrm>
            <a:prstGeom prst="rect">
              <a:avLst/>
            </a:prstGeom>
          </p:spPr>
        </p:pic>
        <p:sp>
          <p:nvSpPr>
            <p:cNvPr id="53" name="화살표: 왼쪽 52">
              <a:extLst>
                <a:ext uri="{FF2B5EF4-FFF2-40B4-BE49-F238E27FC236}">
                  <a16:creationId xmlns:a16="http://schemas.microsoft.com/office/drawing/2014/main" id="{CBC16CC0-1849-4BD2-B7F9-73B17423627B}"/>
                </a:ext>
              </a:extLst>
            </p:cNvPr>
            <p:cNvSpPr/>
            <p:nvPr/>
          </p:nvSpPr>
          <p:spPr>
            <a:xfrm rot="1449108">
              <a:off x="3236131" y="4535871"/>
              <a:ext cx="558611" cy="662672"/>
            </a:xfrm>
            <a:prstGeom prst="leftArrow">
              <a:avLst>
                <a:gd name="adj1" fmla="val 50000"/>
                <a:gd name="adj2" fmla="val 33493"/>
              </a:avLst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500" dirty="0">
                  <a:solidFill>
                    <a:schemeClr val="tx1"/>
                  </a:solidFill>
                </a:rPr>
                <a:t>원거리 공격</a:t>
              </a: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37B2C128-AD67-4666-8278-FD95A126B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67896" y="4609895"/>
              <a:ext cx="411894" cy="702092"/>
            </a:xfrm>
            <a:prstGeom prst="rect">
              <a:avLst/>
            </a:prstGeom>
          </p:spPr>
        </p:pic>
      </p:grpSp>
      <p:graphicFrame>
        <p:nvGraphicFramePr>
          <p:cNvPr id="55" name="표 54">
            <a:extLst>
              <a:ext uri="{FF2B5EF4-FFF2-40B4-BE49-F238E27FC236}">
                <a16:creationId xmlns:a16="http://schemas.microsoft.com/office/drawing/2014/main" id="{9B247542-0163-4F95-BE58-14566E6E2D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735821"/>
              </p:ext>
            </p:extLst>
          </p:nvPr>
        </p:nvGraphicFramePr>
        <p:xfrm>
          <a:off x="4819543" y="4102068"/>
          <a:ext cx="3935004" cy="1260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5004">
                  <a:extLst>
                    <a:ext uri="{9D8B030D-6E8A-4147-A177-3AD203B41FA5}">
                      <a16:colId xmlns:a16="http://schemas.microsoft.com/office/drawing/2014/main" val="38465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무기 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&amp; 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룸 구조물 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&amp; 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유저 경험 활용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4095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유저 경험을 통해 화약통을 근접무기로 공격하면 데미지를 받음을 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573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latinLnBrk="1">
                        <a:lnSpc>
                          <a:spcPct val="150000"/>
                        </a:lnSpc>
                      </a:pP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원거리 무기로 화약통을 공격해 한번에 몬스터를 처치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890323"/>
                  </a:ext>
                </a:extLst>
              </a:tr>
            </a:tbl>
          </a:graphicData>
        </a:graphic>
      </p:graphicFrame>
      <p:sp>
        <p:nvSpPr>
          <p:cNvPr id="56" name="직사각형 55">
            <a:extLst>
              <a:ext uri="{FF2B5EF4-FFF2-40B4-BE49-F238E27FC236}">
                <a16:creationId xmlns:a16="http://schemas.microsoft.com/office/drawing/2014/main" id="{6E9743D1-D56E-4321-9495-FBE8562BE34A}"/>
              </a:ext>
            </a:extLst>
          </p:cNvPr>
          <p:cNvSpPr/>
          <p:nvPr/>
        </p:nvSpPr>
        <p:spPr>
          <a:xfrm>
            <a:off x="292100" y="773190"/>
            <a:ext cx="8580157" cy="158378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445E7A5A-7E6F-4814-A4DA-E895362B1292}"/>
              </a:ext>
            </a:extLst>
          </p:cNvPr>
          <p:cNvSpPr/>
          <p:nvPr/>
        </p:nvSpPr>
        <p:spPr>
          <a:xfrm>
            <a:off x="292100" y="2371602"/>
            <a:ext cx="8580157" cy="158378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1CD27F65-B8C1-4966-BB62-0C71237B8278}"/>
              </a:ext>
            </a:extLst>
          </p:cNvPr>
          <p:cNvSpPr/>
          <p:nvPr/>
        </p:nvSpPr>
        <p:spPr>
          <a:xfrm>
            <a:off x="292100" y="3945377"/>
            <a:ext cx="8580157" cy="158378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C7EF5DF-750C-4572-9FA4-AFA5FF9ACCAA}"/>
              </a:ext>
            </a:extLst>
          </p:cNvPr>
          <p:cNvSpPr/>
          <p:nvPr/>
        </p:nvSpPr>
        <p:spPr>
          <a:xfrm>
            <a:off x="2796370" y="4185972"/>
            <a:ext cx="222244" cy="48129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화약</a:t>
            </a:r>
          </a:p>
        </p:txBody>
      </p:sp>
      <p:sp>
        <p:nvSpPr>
          <p:cNvPr id="60" name="텍스트 개체 틀 6">
            <a:extLst>
              <a:ext uri="{FF2B5EF4-FFF2-40B4-BE49-F238E27FC236}">
                <a16:creationId xmlns:a16="http://schemas.microsoft.com/office/drawing/2014/main" id="{4BAC5CA7-2DE2-4CCD-878A-F4F63B39AC9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</p:spTree>
    <p:extLst>
      <p:ext uri="{BB962C8B-B14F-4D97-AF65-F5344CB8AC3E}">
        <p14:creationId xmlns:p14="http://schemas.microsoft.com/office/powerpoint/2010/main" val="2952357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3F2234E-57F5-4666-8728-D39249128F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7.  </a:t>
            </a:r>
            <a:r>
              <a:rPr lang="ko-KR" altLang="en-US" dirty="0"/>
              <a:t>플레이 흐름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88A3C8F5-0555-4616-A18D-B4EB06F6F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D4FB03-7730-4713-99B1-3B8C5EFA98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2B92558-3B5F-4BD5-AF34-274348C6C3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4591062-D748-4E2A-8C3B-737CD08F1F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8838C55-6D97-46B1-9B62-857CCDE8C14C}"/>
              </a:ext>
            </a:extLst>
          </p:cNvPr>
          <p:cNvGrpSpPr/>
          <p:nvPr/>
        </p:nvGrpSpPr>
        <p:grpSpPr>
          <a:xfrm>
            <a:off x="269875" y="666750"/>
            <a:ext cx="4876864" cy="4923559"/>
            <a:chOff x="292100" y="985837"/>
            <a:chExt cx="4876864" cy="4923559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0762033-CD0C-450A-B48E-965463CE3E06}"/>
                </a:ext>
              </a:extLst>
            </p:cNvPr>
            <p:cNvGrpSpPr/>
            <p:nvPr/>
          </p:nvGrpSpPr>
          <p:grpSpPr>
            <a:xfrm>
              <a:off x="477031" y="985837"/>
              <a:ext cx="4094969" cy="4351338"/>
              <a:chOff x="477031" y="985837"/>
              <a:chExt cx="4094969" cy="4351338"/>
            </a:xfrm>
          </p:grpSpPr>
          <p:pic>
            <p:nvPicPr>
              <p:cNvPr id="13" name="내용 개체 틀 79">
                <a:extLst>
                  <a:ext uri="{FF2B5EF4-FFF2-40B4-BE49-F238E27FC236}">
                    <a16:creationId xmlns:a16="http://schemas.microsoft.com/office/drawing/2014/main" id="{BC3E24B2-D540-4B21-942C-3FC08CF160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77031" y="985837"/>
                <a:ext cx="4094969" cy="4351338"/>
              </a:xfrm>
              <a:prstGeom prst="rect">
                <a:avLst/>
              </a:prstGeom>
            </p:spPr>
          </p:pic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CF152CCE-CF27-4669-BD3D-2E68F49F07BB}"/>
                  </a:ext>
                </a:extLst>
              </p:cNvPr>
              <p:cNvCxnSpPr/>
              <p:nvPr/>
            </p:nvCxnSpPr>
            <p:spPr>
              <a:xfrm>
                <a:off x="1926133" y="4085439"/>
                <a:ext cx="372450" cy="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A4E874D-6D7E-44CD-A139-74CE8A77D5CC}"/>
                  </a:ext>
                </a:extLst>
              </p:cNvPr>
              <p:cNvSpPr txBox="1"/>
              <p:nvPr/>
            </p:nvSpPr>
            <p:spPr>
              <a:xfrm>
                <a:off x="1878961" y="3757658"/>
                <a:ext cx="4667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b="1" dirty="0"/>
                  <a:t>대량</a:t>
                </a: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0A822B-658C-4C43-BD99-72F5A45F0605}"/>
                </a:ext>
              </a:extLst>
            </p:cNvPr>
            <p:cNvSpPr txBox="1"/>
            <p:nvPr/>
          </p:nvSpPr>
          <p:spPr>
            <a:xfrm>
              <a:off x="2345755" y="5655480"/>
              <a:ext cx="261642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2) </a:t>
              </a:r>
              <a:r>
                <a:rPr lang="ko-KR" altLang="en-US" sz="1050" dirty="0"/>
                <a:t>축적된 제화 </a:t>
              </a:r>
              <a:r>
                <a:rPr lang="en-US" altLang="ko-KR" sz="1050" dirty="0"/>
                <a:t>+ </a:t>
              </a:r>
              <a:r>
                <a:rPr lang="ko-KR" altLang="en-US" sz="1050" dirty="0"/>
                <a:t>보스 클리어 보상 재화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DA3E3E8-7F09-4181-B091-D8EC3D4101F3}"/>
                </a:ext>
              </a:extLst>
            </p:cNvPr>
            <p:cNvSpPr txBox="1"/>
            <p:nvPr/>
          </p:nvSpPr>
          <p:spPr>
            <a:xfrm>
              <a:off x="2345755" y="5401564"/>
              <a:ext cx="282320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1) </a:t>
              </a:r>
              <a:r>
                <a:rPr lang="ko-KR" altLang="en-US" sz="1050" dirty="0"/>
                <a:t>축적된 재화 </a:t>
              </a:r>
              <a:r>
                <a:rPr lang="en-US" altLang="ko-KR" sz="1050" dirty="0"/>
                <a:t>/ (</a:t>
              </a:r>
              <a:r>
                <a:rPr lang="ko-KR" altLang="en-US" sz="1050" dirty="0"/>
                <a:t>전체 룸 개수 </a:t>
              </a:r>
              <a:r>
                <a:rPr lang="en-US" altLang="ko-KR" sz="1050" dirty="0"/>
                <a:t>– </a:t>
              </a:r>
              <a:r>
                <a:rPr lang="ko-KR" altLang="en-US" sz="1050" dirty="0"/>
                <a:t>클리어 룸</a:t>
              </a:r>
              <a:r>
                <a:rPr lang="en-US" altLang="ko-KR" sz="1050" dirty="0"/>
                <a:t>)</a:t>
              </a:r>
              <a:endParaRPr lang="ko-KR" altLang="en-US" sz="105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C7FBBD9-8130-48B3-B420-CACE5D7FBA43}"/>
                </a:ext>
              </a:extLst>
            </p:cNvPr>
            <p:cNvSpPr txBox="1"/>
            <p:nvPr/>
          </p:nvSpPr>
          <p:spPr>
            <a:xfrm>
              <a:off x="292100" y="2031478"/>
              <a:ext cx="14253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/>
                <a:t>휘발 성 </a:t>
              </a:r>
              <a:r>
                <a:rPr lang="ko-KR" altLang="en-US" sz="1200" dirty="0" err="1"/>
                <a:t>스텟</a:t>
              </a:r>
              <a:r>
                <a:rPr lang="ko-KR" altLang="en-US" sz="1200" dirty="0"/>
                <a:t> 소멸</a:t>
              </a:r>
              <a:endParaRPr lang="ko-KR" altLang="en-US" dirty="0"/>
            </a:p>
          </p:txBody>
        </p:sp>
      </p:grpSp>
      <p:graphicFrame>
        <p:nvGraphicFramePr>
          <p:cNvPr id="16" name="표 17">
            <a:extLst>
              <a:ext uri="{FF2B5EF4-FFF2-40B4-BE49-F238E27FC236}">
                <a16:creationId xmlns:a16="http://schemas.microsoft.com/office/drawing/2014/main" id="{AAFFFF7F-2C63-4DD7-8084-6D00D2C069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3818606"/>
              </p:ext>
            </p:extLst>
          </p:nvPr>
        </p:nvGraphicFramePr>
        <p:xfrm>
          <a:off x="5014482" y="1480798"/>
          <a:ext cx="3656330" cy="34733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8330">
                  <a:extLst>
                    <a:ext uri="{9D8B030D-6E8A-4147-A177-3AD203B41FA5}">
                      <a16:colId xmlns:a16="http://schemas.microsoft.com/office/drawing/2014/main" val="64802794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557536178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모든 챕터 클리어 시 유저 선택지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3766163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선택지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모든 챕터를 클리어한 경우 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두 가지 선택지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를 유저가 고르도록 함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미래로 돌아갈지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과거로 돌아 갈지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68055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미래로 가는 경우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플레이 기록이 사라짐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캐릭터 성장치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무기 수집 완성도 등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74265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과거로 갈 경우 캐릭터 육성 정도와 획득 무기는 남겨두고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재화만 사라지고 다시 플레이를 시작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933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 err="1">
                          <a:solidFill>
                            <a:srgbClr val="C00000"/>
                          </a:solidFill>
                        </a:rPr>
                        <a:t>회차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 플레이에 대한 유저의 선택을 게임에 반영하기 위한 장치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엔딩은 보았지만 다른 컨텐츠를 완성하기 위해 과거로 갈 수 있고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다시 처음부터 플레이하기 위해 미래로 갈 수 있음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215722"/>
                  </a:ext>
                </a:extLst>
              </a:tr>
            </a:tbl>
          </a:graphicData>
        </a:graphic>
      </p:graphicFrame>
      <p:sp>
        <p:nvSpPr>
          <p:cNvPr id="17" name="텍스트 개체 틀 6">
            <a:extLst>
              <a:ext uri="{FF2B5EF4-FFF2-40B4-BE49-F238E27FC236}">
                <a16:creationId xmlns:a16="http://schemas.microsoft.com/office/drawing/2014/main" id="{E0B66DB0-D21C-4FD8-A901-317EEB575C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8" name="제목 2">
            <a:extLst>
              <a:ext uri="{FF2B5EF4-FFF2-40B4-BE49-F238E27FC236}">
                <a16:creationId xmlns:a16="http://schemas.microsoft.com/office/drawing/2014/main" id="{10FE2774-7441-48D6-8DA9-BE96E0041B26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3075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FCA9653-B5B2-407A-A340-61792BCE71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8.  </a:t>
            </a:r>
            <a:r>
              <a:rPr lang="ko-KR" altLang="en-US" dirty="0"/>
              <a:t>던전 구성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7E46605-70E9-424B-9786-C32087D4B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54ABB5-793B-44DC-81ED-67378ACA30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F7290CB-27A0-408F-A245-BAC705A2FD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E0778C7-A9DB-44B6-873E-4840987C23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8D610FC-E1B1-4CC7-AD8C-C62966D1AB57}"/>
              </a:ext>
            </a:extLst>
          </p:cNvPr>
          <p:cNvGrpSpPr/>
          <p:nvPr/>
        </p:nvGrpSpPr>
        <p:grpSpPr>
          <a:xfrm>
            <a:off x="5436021" y="1044575"/>
            <a:ext cx="2655500" cy="2739318"/>
            <a:chOff x="1124125" y="2692866"/>
            <a:chExt cx="2439691" cy="2516697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44E047FB-1480-4141-8260-65B25E3FC945}"/>
                </a:ext>
              </a:extLst>
            </p:cNvPr>
            <p:cNvGrpSpPr/>
            <p:nvPr/>
          </p:nvGrpSpPr>
          <p:grpSpPr>
            <a:xfrm>
              <a:off x="1278918" y="2820988"/>
              <a:ext cx="2152651" cy="2290642"/>
              <a:chOff x="685799" y="1142081"/>
              <a:chExt cx="2152651" cy="2290642"/>
            </a:xfrm>
          </p:grpSpPr>
          <p:pic>
            <p:nvPicPr>
              <p:cNvPr id="11" name="그림 10" descr="모니터, 시계, 검은색, 탑재이(가) 표시된 사진&#10;&#10;자동 생성된 설명">
                <a:extLst>
                  <a:ext uri="{FF2B5EF4-FFF2-40B4-BE49-F238E27FC236}">
                    <a16:creationId xmlns:a16="http://schemas.microsoft.com/office/drawing/2014/main" id="{816B65A4-A641-462B-8A11-0DE9849DCD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19047" r="29747"/>
              <a:stretch/>
            </p:blipFill>
            <p:spPr>
              <a:xfrm>
                <a:off x="685799" y="1142081"/>
                <a:ext cx="2152651" cy="2290642"/>
              </a:xfrm>
              <a:prstGeom prst="rect">
                <a:avLst/>
              </a:prstGeom>
            </p:spPr>
          </p:pic>
          <p:cxnSp>
            <p:nvCxnSpPr>
              <p:cNvPr id="12" name="직선 화살표 연결선 11">
                <a:extLst>
                  <a:ext uri="{FF2B5EF4-FFF2-40B4-BE49-F238E27FC236}">
                    <a16:creationId xmlns:a16="http://schemas.microsoft.com/office/drawing/2014/main" id="{2CDC514C-29BE-432D-A185-BC05A0DEF975}"/>
                  </a:ext>
                </a:extLst>
              </p:cNvPr>
              <p:cNvCxnSpPr/>
              <p:nvPr/>
            </p:nvCxnSpPr>
            <p:spPr>
              <a:xfrm>
                <a:off x="1757363" y="1304730"/>
                <a:ext cx="0" cy="103772"/>
              </a:xfrm>
              <a:prstGeom prst="straightConnector1">
                <a:avLst/>
              </a:prstGeom>
              <a:ln w="254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50DA78AE-7234-467E-9217-6ACC695A26F1}"/>
                  </a:ext>
                </a:extLst>
              </p:cNvPr>
              <p:cNvCxnSpPr/>
              <p:nvPr/>
            </p:nvCxnSpPr>
            <p:spPr>
              <a:xfrm flipH="1">
                <a:off x="1128713" y="1581150"/>
                <a:ext cx="628650" cy="123825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화살표 연결선 13">
                <a:extLst>
                  <a:ext uri="{FF2B5EF4-FFF2-40B4-BE49-F238E27FC236}">
                    <a16:creationId xmlns:a16="http://schemas.microsoft.com/office/drawing/2014/main" id="{7B3C326F-A95C-436E-A302-4726B7149107}"/>
                  </a:ext>
                </a:extLst>
              </p:cNvPr>
              <p:cNvCxnSpPr/>
              <p:nvPr/>
            </p:nvCxnSpPr>
            <p:spPr>
              <a:xfrm>
                <a:off x="1367333" y="1795463"/>
                <a:ext cx="9798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곱하기 기호 14">
                <a:extLst>
                  <a:ext uri="{FF2B5EF4-FFF2-40B4-BE49-F238E27FC236}">
                    <a16:creationId xmlns:a16="http://schemas.microsoft.com/office/drawing/2014/main" id="{BBA751B4-D19A-47D0-9193-02CCA47B6C8A}"/>
                  </a:ext>
                </a:extLst>
              </p:cNvPr>
              <p:cNvSpPr/>
              <p:nvPr/>
            </p:nvSpPr>
            <p:spPr>
              <a:xfrm>
                <a:off x="1366838" y="1695647"/>
                <a:ext cx="76200" cy="207157"/>
              </a:xfrm>
              <a:prstGeom prst="mathMultiply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FD5CCCF0-212A-4027-BE6A-46AE911174A4}"/>
                  </a:ext>
                </a:extLst>
              </p:cNvPr>
              <p:cNvCxnSpPr/>
              <p:nvPr/>
            </p:nvCxnSpPr>
            <p:spPr>
              <a:xfrm>
                <a:off x="1128713" y="1847225"/>
                <a:ext cx="560387" cy="140325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화살표 연결선 16">
                <a:extLst>
                  <a:ext uri="{FF2B5EF4-FFF2-40B4-BE49-F238E27FC236}">
                    <a16:creationId xmlns:a16="http://schemas.microsoft.com/office/drawing/2014/main" id="{276E0C95-C655-46B5-8C7E-752D28B71736}"/>
                  </a:ext>
                </a:extLst>
              </p:cNvPr>
              <p:cNvCxnSpPr/>
              <p:nvPr/>
            </p:nvCxnSpPr>
            <p:spPr>
              <a:xfrm>
                <a:off x="1757363" y="3105150"/>
                <a:ext cx="0" cy="12700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D280CC4-1B2C-4E65-8D1C-6C07B63DFB5F}"/>
                </a:ext>
              </a:extLst>
            </p:cNvPr>
            <p:cNvSpPr/>
            <p:nvPr/>
          </p:nvSpPr>
          <p:spPr>
            <a:xfrm>
              <a:off x="1124125" y="2692866"/>
              <a:ext cx="2439691" cy="2516697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8" name="표 29">
            <a:extLst>
              <a:ext uri="{FF2B5EF4-FFF2-40B4-BE49-F238E27FC236}">
                <a16:creationId xmlns:a16="http://schemas.microsoft.com/office/drawing/2014/main" id="{4B7D672F-4A82-48A6-A6BC-9CBA24D637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922791"/>
              </p:ext>
            </p:extLst>
          </p:nvPr>
        </p:nvGraphicFramePr>
        <p:xfrm>
          <a:off x="292100" y="3940289"/>
          <a:ext cx="8582026" cy="14276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1013">
                  <a:extLst>
                    <a:ext uri="{9D8B030D-6E8A-4147-A177-3AD203B41FA5}">
                      <a16:colId xmlns:a16="http://schemas.microsoft.com/office/drawing/2014/main" val="1654674531"/>
                    </a:ext>
                  </a:extLst>
                </a:gridCol>
                <a:gridCol w="4291013">
                  <a:extLst>
                    <a:ext uri="{9D8B030D-6E8A-4147-A177-3AD203B41FA5}">
                      <a16:colId xmlns:a16="http://schemas.microsoft.com/office/drawing/2014/main" val="19390163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게임 내부 </a:t>
                      </a: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총 </a:t>
                      </a:r>
                      <a:r>
                        <a:rPr lang="en-US" altLang="ko-KR" sz="1200" b="1" dirty="0">
                          <a:solidFill>
                            <a:srgbClr val="C00000"/>
                          </a:solidFill>
                        </a:rPr>
                        <a:t>7</a:t>
                      </a: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개의 챕터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챕터는 </a:t>
                      </a:r>
                      <a:r>
                        <a:rPr lang="en-US" altLang="ko-KR" sz="1200" b="1" dirty="0">
                          <a:solidFill>
                            <a:srgbClr val="C00000"/>
                          </a:solidFill>
                        </a:rPr>
                        <a:t>4</a:t>
                      </a: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개의 스테이지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로 구성됨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스테이지는 </a:t>
                      </a: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다수의 룸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으로 구성됨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사망 시 해당 스테이지의 처음으로 이동</a:t>
                      </a:r>
                      <a:endParaRPr lang="en-US" altLang="ko-KR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총 </a:t>
                      </a:r>
                      <a:r>
                        <a:rPr lang="en-US" altLang="ko-KR" sz="1200" b="1" dirty="0">
                          <a:solidFill>
                            <a:srgbClr val="C00000"/>
                          </a:solidFill>
                        </a:rPr>
                        <a:t>5 </a:t>
                      </a: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종의 룸</a:t>
                      </a:r>
                      <a:endParaRPr lang="en-US" altLang="ko-KR" sz="1200" b="1" dirty="0">
                        <a:solidFill>
                          <a:srgbClr val="C00000"/>
                        </a:solidFill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랜덤으로 배치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되는 룸들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유저가 플레이 했던 룸을 기준으로 </a:t>
                      </a:r>
                      <a:r>
                        <a:rPr lang="en-US" altLang="ko-KR" sz="1200" b="1" dirty="0">
                          <a:solidFill>
                            <a:srgbClr val="C00000"/>
                          </a:solidFill>
                        </a:rPr>
                        <a:t>3</a:t>
                      </a: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개의 다음 룸들 중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유저가 원하는 룸을 </a:t>
                      </a: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선택해 진행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됨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일정 룸을 진행하면 고정적으로 스테이지 보스 룸이 등장</a:t>
                      </a:r>
                      <a:endParaRPr lang="en-US" altLang="ko-KR" sz="12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129330"/>
                  </a:ext>
                </a:extLst>
              </a:tr>
            </a:tbl>
          </a:graphicData>
        </a:graphic>
      </p:graphicFrame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CFE777-D452-44F2-BA9E-F7F59B17AD47}"/>
              </a:ext>
            </a:extLst>
          </p:cNvPr>
          <p:cNvSpPr/>
          <p:nvPr/>
        </p:nvSpPr>
        <p:spPr>
          <a:xfrm>
            <a:off x="1285021" y="1176077"/>
            <a:ext cx="792567" cy="249703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챕터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67E2215-F0C5-48B0-92D1-239A9B3E7303}"/>
              </a:ext>
            </a:extLst>
          </p:cNvPr>
          <p:cNvSpPr/>
          <p:nvPr/>
        </p:nvSpPr>
        <p:spPr>
          <a:xfrm>
            <a:off x="2077588" y="1176077"/>
            <a:ext cx="1630393" cy="61850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1</a:t>
            </a:r>
            <a:r>
              <a:rPr lang="ko-KR" altLang="en-US" sz="1400" dirty="0">
                <a:solidFill>
                  <a:schemeClr val="tx1"/>
                </a:solidFill>
              </a:rPr>
              <a:t>스테이지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5A9128F-0A45-4B44-A54A-40AA2836AB17}"/>
              </a:ext>
            </a:extLst>
          </p:cNvPr>
          <p:cNvSpPr/>
          <p:nvPr/>
        </p:nvSpPr>
        <p:spPr>
          <a:xfrm>
            <a:off x="2077588" y="1786563"/>
            <a:ext cx="1630393" cy="62763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2 </a:t>
            </a:r>
            <a:r>
              <a:rPr lang="ko-KR" altLang="en-US" sz="1400" dirty="0">
                <a:solidFill>
                  <a:schemeClr val="tx1"/>
                </a:solidFill>
              </a:rPr>
              <a:t>스테이지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5E37BE0-F3FE-428C-8606-A56433310E48}"/>
              </a:ext>
            </a:extLst>
          </p:cNvPr>
          <p:cNvSpPr/>
          <p:nvPr/>
        </p:nvSpPr>
        <p:spPr>
          <a:xfrm>
            <a:off x="2077588" y="2414201"/>
            <a:ext cx="1630393" cy="6309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3 </a:t>
            </a:r>
            <a:r>
              <a:rPr lang="ko-KR" altLang="en-US" sz="1400" dirty="0">
                <a:solidFill>
                  <a:schemeClr val="tx1"/>
                </a:solidFill>
              </a:rPr>
              <a:t>스테이지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243F244-D095-4B8A-B8AF-834CE7F8A19D}"/>
              </a:ext>
            </a:extLst>
          </p:cNvPr>
          <p:cNvSpPr/>
          <p:nvPr/>
        </p:nvSpPr>
        <p:spPr>
          <a:xfrm>
            <a:off x="2077588" y="3042175"/>
            <a:ext cx="1630393" cy="63093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4 </a:t>
            </a:r>
            <a:r>
              <a:rPr lang="ko-KR" altLang="en-US" sz="1400" dirty="0">
                <a:solidFill>
                  <a:schemeClr val="tx1"/>
                </a:solidFill>
              </a:rPr>
              <a:t>스테이지</a:t>
            </a:r>
          </a:p>
        </p:txBody>
      </p: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A3ECD361-C29C-4620-86FE-1F43DF66C4F1}"/>
              </a:ext>
            </a:extLst>
          </p:cNvPr>
          <p:cNvSpPr/>
          <p:nvPr/>
        </p:nvSpPr>
        <p:spPr>
          <a:xfrm>
            <a:off x="778117" y="1176077"/>
            <a:ext cx="436768" cy="24970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8212E7C-B207-45A4-983C-049F4528F70E}"/>
              </a:ext>
            </a:extLst>
          </p:cNvPr>
          <p:cNvSpPr txBox="1"/>
          <p:nvPr/>
        </p:nvSpPr>
        <p:spPr>
          <a:xfrm rot="16200000">
            <a:off x="-403885" y="2160922"/>
            <a:ext cx="2277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기본 챕터 진행 흐름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23D78D7-A2F4-448E-9C24-54044DE9110D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707981" y="1485328"/>
            <a:ext cx="1728040" cy="15585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텍스트 개체 틀 6">
            <a:extLst>
              <a:ext uri="{FF2B5EF4-FFF2-40B4-BE49-F238E27FC236}">
                <a16:creationId xmlns:a16="http://schemas.microsoft.com/office/drawing/2014/main" id="{EDBEBDB2-6A27-4DFA-9A39-DDC63360E34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28" name="제목 2">
            <a:extLst>
              <a:ext uri="{FF2B5EF4-FFF2-40B4-BE49-F238E27FC236}">
                <a16:creationId xmlns:a16="http://schemas.microsoft.com/office/drawing/2014/main" id="{AD213874-D26E-4901-829B-1D506F41C3E7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6722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3C7C7D8-9C63-4139-9E59-23F8947870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9.  </a:t>
            </a:r>
            <a:r>
              <a:rPr lang="ko-KR" altLang="en-US" dirty="0"/>
              <a:t>룸 설정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F7BD0AD-1407-4541-9F6A-B6109D593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0D00D1-4CFD-408B-AC16-8EA75E346A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864C3B9-7E88-415E-A27F-B6EFF270DB3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7F6746B6-021C-43E5-B0EB-B0C7DA8ABA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9A694A2A-AF81-4CE2-B8BA-6EF0205365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635725"/>
              </p:ext>
            </p:extLst>
          </p:nvPr>
        </p:nvGraphicFramePr>
        <p:xfrm>
          <a:off x="292099" y="1044575"/>
          <a:ext cx="8582026" cy="41021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8464">
                  <a:extLst>
                    <a:ext uri="{9D8B030D-6E8A-4147-A177-3AD203B41FA5}">
                      <a16:colId xmlns:a16="http://schemas.microsoft.com/office/drawing/2014/main" val="84878139"/>
                    </a:ext>
                  </a:extLst>
                </a:gridCol>
                <a:gridCol w="957430">
                  <a:extLst>
                    <a:ext uri="{9D8B030D-6E8A-4147-A177-3AD203B41FA5}">
                      <a16:colId xmlns:a16="http://schemas.microsoft.com/office/drawing/2014/main" val="2268210592"/>
                    </a:ext>
                  </a:extLst>
                </a:gridCol>
                <a:gridCol w="3560782">
                  <a:extLst>
                    <a:ext uri="{9D8B030D-6E8A-4147-A177-3AD203B41FA5}">
                      <a16:colId xmlns:a16="http://schemas.microsoft.com/office/drawing/2014/main" val="3922719913"/>
                    </a:ext>
                  </a:extLst>
                </a:gridCol>
                <a:gridCol w="3505350">
                  <a:extLst>
                    <a:ext uri="{9D8B030D-6E8A-4147-A177-3AD203B41FA5}">
                      <a16:colId xmlns:a16="http://schemas.microsoft.com/office/drawing/2014/main" val="1309926108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룸 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특징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8344909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일반 전투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매우 자주 등장하는 룸 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대체로 보상의 양이 적음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공략난이도가 낮음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유저가 주로 게임을 하면서 플레이하게 될 룸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너무 어려우면 유저의 이탈을 유발 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해당 룸을 기준으로 다른 룸의 난이도를 조절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12054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고급 전투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일반 전투에 비해 </a:t>
                      </a: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상대적으로 많은 보상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과 </a:t>
                      </a: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높은 공략난이도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확률적으로 </a:t>
                      </a: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특수 보상을 지급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제한적인 </a:t>
                      </a: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능력치를 상승시키기 위해 유저가 필수적으로 입장하도록 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4043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이벤트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보너스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매우 낮은 확률도 등장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작은 미니게임을 통해 유저에게 </a:t>
                      </a: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매우 높은 보상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을 지급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이벤트 룸의 종류도 다양하게 구분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(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무 전투 보상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지속해서 룸을 클리어 해 가는 </a:t>
                      </a: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피로감을 해소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하는 단계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낮은 확률의 등장으로 고급 던전과 비슷한 보상을 지급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918700"/>
                  </a:ext>
                </a:extLst>
              </a:tr>
              <a:tr h="335211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보스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스테이지</a:t>
                      </a:r>
                      <a:br>
                        <a:rPr lang="en-US" altLang="ko-KR" sz="1200" b="1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보스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일정량의 </a:t>
                      </a: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룸을 진행 시 확정적으로 출현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클리어 후 </a:t>
                      </a: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다음 스테이지로 자동 이동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많은 재화와 경험치를 지급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스테이지 전환을 위한 던전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C00000"/>
                          </a:solidFill>
                        </a:rPr>
                        <a:t>플레이를 통해 쌓은 능력치와 경험을 테스트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세이브 포인트를 다시 설정할 수 있는 장소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06924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챕터 보스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유저가 선택한 챕터의 마지막 스테이지의 마지막 룸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매우 고난이도의 룸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클리어 시 보스 몬스터의 특징을 컨셉으로 한 무기 획득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매우 많은 양의 재화와 경험치를 획득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최종 보스 룸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이전 스테이지를 플레이하며 얻은 유저의 경험을 통해 어려운 구간을 </a:t>
                      </a:r>
                      <a:r>
                        <a:rPr lang="ko-KR" altLang="en-US" sz="1050" b="1" dirty="0">
                          <a:solidFill>
                            <a:srgbClr val="C00000"/>
                          </a:solidFill>
                        </a:rPr>
                        <a:t>클리어하는 성취감을 주기위한 구간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C00000"/>
                          </a:solidFill>
                        </a:rPr>
                        <a:t>마지막인 만큼 보상 또한 그에 맞게 지급</a:t>
                      </a:r>
                      <a:endParaRPr lang="en-US" altLang="ko-KR" sz="105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3968711"/>
                  </a:ext>
                </a:extLst>
              </a:tr>
            </a:tbl>
          </a:graphicData>
        </a:graphic>
      </p:graphicFrame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63E5FDDD-7DEB-4B74-99BD-92FD0945B1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0" name="제목 2">
            <a:extLst>
              <a:ext uri="{FF2B5EF4-FFF2-40B4-BE49-F238E27FC236}">
                <a16:creationId xmlns:a16="http://schemas.microsoft.com/office/drawing/2014/main" id="{2A7B7795-9BB3-4CB1-8A1D-E235D4B8B024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7203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D7676CD-274A-4DC8-9E5D-CFAE8AA047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10.  </a:t>
            </a:r>
            <a:r>
              <a:rPr lang="ko-KR" altLang="en-US" dirty="0"/>
              <a:t>몬스터 설정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1017693-77BA-467F-A287-9D2A9C67F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70F689-6196-445A-B9BF-975AD221D8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E747876-30DC-4945-9A67-90A9703AEC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25FB068F-A2E8-428C-8C8A-57CA306253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59">
            <a:extLst>
              <a:ext uri="{FF2B5EF4-FFF2-40B4-BE49-F238E27FC236}">
                <a16:creationId xmlns:a16="http://schemas.microsoft.com/office/drawing/2014/main" id="{FDAFD6B7-327D-41CA-9081-78747154CA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480763"/>
              </p:ext>
            </p:extLst>
          </p:nvPr>
        </p:nvGraphicFramePr>
        <p:xfrm>
          <a:off x="292100" y="889233"/>
          <a:ext cx="8582026" cy="45947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8135">
                  <a:extLst>
                    <a:ext uri="{9D8B030D-6E8A-4147-A177-3AD203B41FA5}">
                      <a16:colId xmlns:a16="http://schemas.microsoft.com/office/drawing/2014/main" val="3120602023"/>
                    </a:ext>
                  </a:extLst>
                </a:gridCol>
                <a:gridCol w="866555">
                  <a:extLst>
                    <a:ext uri="{9D8B030D-6E8A-4147-A177-3AD203B41FA5}">
                      <a16:colId xmlns:a16="http://schemas.microsoft.com/office/drawing/2014/main" val="60235423"/>
                    </a:ext>
                  </a:extLst>
                </a:gridCol>
                <a:gridCol w="3466016">
                  <a:extLst>
                    <a:ext uri="{9D8B030D-6E8A-4147-A177-3AD203B41FA5}">
                      <a16:colId xmlns:a16="http://schemas.microsoft.com/office/drawing/2014/main" val="374367358"/>
                    </a:ext>
                  </a:extLst>
                </a:gridCol>
                <a:gridCol w="3501320">
                  <a:extLst>
                    <a:ext uri="{9D8B030D-6E8A-4147-A177-3AD203B41FA5}">
                      <a16:colId xmlns:a16="http://schemas.microsoft.com/office/drawing/2014/main" val="1780364709"/>
                    </a:ext>
                  </a:extLst>
                </a:gridCol>
              </a:tblGrid>
              <a:tr h="2094081">
                <a:tc gridSpan="4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2807435"/>
                  </a:ext>
                </a:extLst>
              </a:tr>
              <a:tr h="3796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등급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종류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28612"/>
                  </a:ext>
                </a:extLst>
              </a:tr>
              <a:tr h="37964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일반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근거리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작은 덩치로 빠르게 움직이며 유저를 따라 움직임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재화 수급</a:t>
                      </a:r>
                      <a:r>
                        <a:rPr lang="en-US" altLang="ko-KR" sz="1100" b="1" dirty="0">
                          <a:solidFill>
                            <a:srgbClr val="C00000"/>
                          </a:solidFill>
                        </a:rPr>
                        <a:t>,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유저의 긴장감은 적지만 모아서 다수를 한번에 처치하는 액션을 통해 즐거움을 느끼도록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330281"/>
                  </a:ext>
                </a:extLst>
              </a:tr>
              <a:tr h="38588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원거리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조금 더 큰 덩치로 생성된 자리에서 유저를 멀리서 공격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893564"/>
                  </a:ext>
                </a:extLst>
              </a:tr>
              <a:tr h="7173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고급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희귀 몬스터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특수 스킬</a:t>
                      </a:r>
                      <a:endParaRPr lang="en-US" altLang="ko-KR" sz="10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일반 몬스터 보다 높은 공략 난이도</a:t>
                      </a:r>
                      <a:endParaRPr lang="en-US" altLang="ko-KR" sz="10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처치 시 일반 몬스터 보다 큰 보상을 지급</a:t>
                      </a:r>
                      <a:endParaRPr lang="en-US" altLang="ko-KR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일반 몬스터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보다 세밀한 조작</a:t>
                      </a:r>
                      <a:r>
                        <a:rPr lang="ko-KR" altLang="en-US" sz="1000" dirty="0"/>
                        <a:t>이 필요한 몬스터 </a:t>
                      </a:r>
                      <a:endParaRPr lang="en-US" altLang="ko-KR" sz="10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전반적인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스테이지 난이도를 조절</a:t>
                      </a:r>
                      <a:r>
                        <a:rPr lang="ko-KR" altLang="en-US" sz="1000" dirty="0"/>
                        <a:t>하게 하는 요소</a:t>
                      </a:r>
                      <a:endParaRPr lang="en-US" altLang="ko-KR" sz="10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공격 한번 한번이 유저에게 치명적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9337678"/>
                  </a:ext>
                </a:extLst>
              </a:tr>
              <a:tr h="5314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보스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스테이지</a:t>
                      </a:r>
                      <a:r>
                        <a:rPr lang="en-US" altLang="ko-KR" sz="1000" dirty="0"/>
                        <a:t>/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 err="1"/>
                        <a:t>쳅터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유저가 공략해야 하는 대상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큰 크기로 도전 욕구 자극</a:t>
                      </a:r>
                      <a:endParaRPr lang="en-US" altLang="ko-KR" sz="10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공격 패턴이 존재함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확정적으로 무기와 도움 아이템 드랍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최종 몬스터로 어려운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난이도로 클리어 시 큰 성취감</a:t>
                      </a:r>
                      <a:r>
                        <a:rPr lang="ko-KR" altLang="en-US" sz="1000" dirty="0">
                          <a:solidFill>
                            <a:srgbClr val="C00000"/>
                          </a:solidFill>
                        </a:rPr>
                        <a:t>을 </a:t>
                      </a:r>
                      <a:r>
                        <a:rPr lang="ko-KR" altLang="en-US" sz="1000" dirty="0"/>
                        <a:t>주는 존재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성취감은 보상과 비례</a:t>
                      </a:r>
                      <a:r>
                        <a:rPr lang="en-US" altLang="ko-KR" sz="1100" b="1" dirty="0">
                          <a:solidFill>
                            <a:srgbClr val="C00000"/>
                          </a:solidFill>
                        </a:rPr>
                        <a:t>,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도전 욕구 자극</a:t>
                      </a:r>
                      <a:endParaRPr lang="ko-KR" altLang="en-US" sz="10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7591390"/>
                  </a:ext>
                </a:extLst>
              </a:tr>
            </a:tbl>
          </a:graphicData>
        </a:graphic>
      </p:graphicFrame>
      <p:sp>
        <p:nvSpPr>
          <p:cNvPr id="35" name="텍스트 개체 틀 6">
            <a:extLst>
              <a:ext uri="{FF2B5EF4-FFF2-40B4-BE49-F238E27FC236}">
                <a16:creationId xmlns:a16="http://schemas.microsoft.com/office/drawing/2014/main" id="{263EAE23-C8F5-432D-8181-0E9C4F1862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 dirty="0"/>
              <a:t>정리</a:t>
            </a:r>
          </a:p>
        </p:txBody>
      </p:sp>
      <p:sp>
        <p:nvSpPr>
          <p:cNvPr id="36" name="제목 2">
            <a:extLst>
              <a:ext uri="{FF2B5EF4-FFF2-40B4-BE49-F238E27FC236}">
                <a16:creationId xmlns:a16="http://schemas.microsoft.com/office/drawing/2014/main" id="{C456B583-58AA-476E-96EB-88687F65DBA6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디자인 컨셉</a:t>
            </a: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3EE822F-064B-4C65-8055-0DF4C7203505}"/>
              </a:ext>
            </a:extLst>
          </p:cNvPr>
          <p:cNvGrpSpPr/>
          <p:nvPr/>
        </p:nvGrpSpPr>
        <p:grpSpPr>
          <a:xfrm>
            <a:off x="1465308" y="1113414"/>
            <a:ext cx="6237209" cy="1779187"/>
            <a:chOff x="1465308" y="1113414"/>
            <a:chExt cx="6237209" cy="1779187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EDB846D-33CE-4F83-8CAD-4B18C9A83921}"/>
                </a:ext>
              </a:extLst>
            </p:cNvPr>
            <p:cNvSpPr/>
            <p:nvPr/>
          </p:nvSpPr>
          <p:spPr>
            <a:xfrm>
              <a:off x="1465308" y="1113414"/>
              <a:ext cx="6237209" cy="1779187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F4970528-BEF9-453A-929E-6AAD091483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239581" y="2338839"/>
              <a:ext cx="337694" cy="529739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1BB933E-8AD5-4494-BD23-0B08056239AB}"/>
                </a:ext>
              </a:extLst>
            </p:cNvPr>
            <p:cNvSpPr/>
            <p:nvPr/>
          </p:nvSpPr>
          <p:spPr>
            <a:xfrm>
              <a:off x="2231747" y="2338839"/>
              <a:ext cx="471874" cy="471874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FC5C73F-1754-4D02-984A-80058B94F3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466318" y="1907234"/>
              <a:ext cx="482587" cy="961344"/>
            </a:xfrm>
            <a:prstGeom prst="rect">
              <a:avLst/>
            </a:prstGeom>
          </p:spPr>
        </p:pic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CFD962B3-F684-4C83-B113-304138741F97}"/>
                </a:ext>
              </a:extLst>
            </p:cNvPr>
            <p:cNvGrpSpPr/>
            <p:nvPr/>
          </p:nvGrpSpPr>
          <p:grpSpPr>
            <a:xfrm>
              <a:off x="3463600" y="1906715"/>
              <a:ext cx="464213" cy="908646"/>
              <a:chOff x="2728935" y="1907234"/>
              <a:chExt cx="464213" cy="908646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255F515A-B084-4388-B771-BD004FAF9270}"/>
                  </a:ext>
                </a:extLst>
              </p:cNvPr>
              <p:cNvSpPr/>
              <p:nvPr/>
            </p:nvSpPr>
            <p:spPr>
              <a:xfrm>
                <a:off x="2732136" y="2354868"/>
                <a:ext cx="461012" cy="461012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6975F24-6A35-48FB-9EA6-596EDE7E50D7}"/>
                  </a:ext>
                </a:extLst>
              </p:cNvPr>
              <p:cNvSpPr/>
              <p:nvPr/>
            </p:nvSpPr>
            <p:spPr>
              <a:xfrm>
                <a:off x="2728935" y="1907234"/>
                <a:ext cx="461012" cy="461012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15" name="그림 14" descr="장난감, 시계, 방, 그리기이(가) 표시된 사진&#10;&#10;자동 생성된 설명">
              <a:extLst>
                <a:ext uri="{FF2B5EF4-FFF2-40B4-BE49-F238E27FC236}">
                  <a16:creationId xmlns:a16="http://schemas.microsoft.com/office/drawing/2014/main" id="{B924D9BB-CD6F-410B-A022-68886D9808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583112" y="1936797"/>
              <a:ext cx="806528" cy="884192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DB79494-5BE5-4159-8FEF-9053EC73375D}"/>
                </a:ext>
              </a:extLst>
            </p:cNvPr>
            <p:cNvSpPr/>
            <p:nvPr/>
          </p:nvSpPr>
          <p:spPr>
            <a:xfrm>
              <a:off x="4600132" y="2372007"/>
              <a:ext cx="450393" cy="450393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D03F907-4A72-4031-9D3F-0347C7CB3B06}"/>
                </a:ext>
              </a:extLst>
            </p:cNvPr>
            <p:cNvSpPr/>
            <p:nvPr/>
          </p:nvSpPr>
          <p:spPr>
            <a:xfrm>
              <a:off x="4600132" y="1931160"/>
              <a:ext cx="450393" cy="450393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1867EF23-3CEE-4761-A6A2-28A55989E7DD}"/>
                </a:ext>
              </a:extLst>
            </p:cNvPr>
            <p:cNvSpPr/>
            <p:nvPr/>
          </p:nvSpPr>
          <p:spPr>
            <a:xfrm>
              <a:off x="5050525" y="2372007"/>
              <a:ext cx="450393" cy="450393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0797385-E4DC-4329-B45C-F3819595F86D}"/>
                </a:ext>
              </a:extLst>
            </p:cNvPr>
            <p:cNvSpPr/>
            <p:nvPr/>
          </p:nvSpPr>
          <p:spPr>
            <a:xfrm>
              <a:off x="5050525" y="1931160"/>
              <a:ext cx="450393" cy="450393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DCD845C-3A2E-4F2D-B9FE-C8CED4557A24}"/>
                </a:ext>
              </a:extLst>
            </p:cNvPr>
            <p:cNvSpPr txBox="1"/>
            <p:nvPr/>
          </p:nvSpPr>
          <p:spPr>
            <a:xfrm>
              <a:off x="1574146" y="2342098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/>
                <a:t>근거리</a:t>
              </a:r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13B4FFE-59B0-45C5-BD7E-3D80CF63C01C}"/>
                </a:ext>
              </a:extLst>
            </p:cNvPr>
            <p:cNvSpPr txBox="1"/>
            <p:nvPr/>
          </p:nvSpPr>
          <p:spPr>
            <a:xfrm>
              <a:off x="2855741" y="1934531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/>
                <a:t>원거리</a:t>
              </a:r>
              <a:endParaRPr lang="ko-KR" alt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A4E14C3-950C-4DFD-8E4D-1F41D625607C}"/>
                </a:ext>
              </a:extLst>
            </p:cNvPr>
            <p:cNvSpPr txBox="1"/>
            <p:nvPr/>
          </p:nvSpPr>
          <p:spPr>
            <a:xfrm>
              <a:off x="4121774" y="1902381"/>
              <a:ext cx="5164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/>
                <a:t>고급 </a:t>
              </a:r>
              <a:endParaRPr lang="ko-KR" altLang="en-US" dirty="0"/>
            </a:p>
          </p:txBody>
        </p: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4A07BA76-3DA8-4926-BE40-0E277B804330}"/>
                </a:ext>
              </a:extLst>
            </p:cNvPr>
            <p:cNvGrpSpPr/>
            <p:nvPr/>
          </p:nvGrpSpPr>
          <p:grpSpPr>
            <a:xfrm>
              <a:off x="6260897" y="1429068"/>
              <a:ext cx="974670" cy="1441421"/>
              <a:chOff x="6260897" y="1429068"/>
              <a:chExt cx="974670" cy="1441421"/>
            </a:xfrm>
          </p:grpSpPr>
          <p:pic>
            <p:nvPicPr>
              <p:cNvPr id="26" name="그림 25" descr="장난감, 시계, 방, 그리기이(가) 표시된 사진&#10;&#10;자동 생성된 설명">
                <a:extLst>
                  <a:ext uri="{FF2B5EF4-FFF2-40B4-BE49-F238E27FC236}">
                    <a16:creationId xmlns:a16="http://schemas.microsoft.com/office/drawing/2014/main" id="{F3AF9E97-390C-4A52-95C8-16C98A84609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260897" y="1429068"/>
                <a:ext cx="974670" cy="1441421"/>
              </a:xfrm>
              <a:prstGeom prst="rect">
                <a:avLst/>
              </a:prstGeom>
            </p:spPr>
          </p:pic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58EFB0E5-BD9B-48D4-8D09-206C454B12CE}"/>
                  </a:ext>
                </a:extLst>
              </p:cNvPr>
              <p:cNvSpPr/>
              <p:nvPr/>
            </p:nvSpPr>
            <p:spPr>
              <a:xfrm>
                <a:off x="6260897" y="2353130"/>
                <a:ext cx="467414" cy="467413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B7BA1F5A-1952-4478-8B8E-B3469461576F}"/>
                  </a:ext>
                </a:extLst>
              </p:cNvPr>
              <p:cNvSpPr/>
              <p:nvPr/>
            </p:nvSpPr>
            <p:spPr>
              <a:xfrm>
                <a:off x="6260897" y="1895623"/>
                <a:ext cx="467414" cy="467413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177FB9D9-FD32-4145-AE62-6E28AC24E06F}"/>
                  </a:ext>
                </a:extLst>
              </p:cNvPr>
              <p:cNvSpPr/>
              <p:nvPr/>
            </p:nvSpPr>
            <p:spPr>
              <a:xfrm>
                <a:off x="6728311" y="2353130"/>
                <a:ext cx="467414" cy="467413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3C751646-C649-47AF-A7AC-11A9E8B2C29B}"/>
                  </a:ext>
                </a:extLst>
              </p:cNvPr>
              <p:cNvSpPr/>
              <p:nvPr/>
            </p:nvSpPr>
            <p:spPr>
              <a:xfrm>
                <a:off x="6728311" y="1895623"/>
                <a:ext cx="467414" cy="467413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271ED321-4861-4B98-8197-947DC0985889}"/>
                  </a:ext>
                </a:extLst>
              </p:cNvPr>
              <p:cNvSpPr/>
              <p:nvPr/>
            </p:nvSpPr>
            <p:spPr>
              <a:xfrm>
                <a:off x="6260897" y="1433164"/>
                <a:ext cx="467414" cy="467413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A22860E4-56F4-497A-BBB7-E86B40D8DCB6}"/>
                  </a:ext>
                </a:extLst>
              </p:cNvPr>
              <p:cNvSpPr/>
              <p:nvPr/>
            </p:nvSpPr>
            <p:spPr>
              <a:xfrm>
                <a:off x="6737623" y="1433164"/>
                <a:ext cx="467414" cy="467413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8C9556FC-B16E-4E8A-9355-B242078D616B}"/>
                </a:ext>
              </a:extLst>
            </p:cNvPr>
            <p:cNvCxnSpPr/>
            <p:nvPr/>
          </p:nvCxnSpPr>
          <p:spPr>
            <a:xfrm>
              <a:off x="1532238" y="2342444"/>
              <a:ext cx="6170279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26DB7D0F-5821-4FE3-B6F6-03EA87EE6ABD}"/>
                </a:ext>
              </a:extLst>
            </p:cNvPr>
            <p:cNvCxnSpPr/>
            <p:nvPr/>
          </p:nvCxnSpPr>
          <p:spPr>
            <a:xfrm>
              <a:off x="1532238" y="1907234"/>
              <a:ext cx="6170279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98CF48BA-46BF-4859-BD28-E88F96FC753F}"/>
                </a:ext>
              </a:extLst>
            </p:cNvPr>
            <p:cNvCxnSpPr/>
            <p:nvPr/>
          </p:nvCxnSpPr>
          <p:spPr>
            <a:xfrm>
              <a:off x="1532238" y="2841709"/>
              <a:ext cx="6170279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6F781E99-0114-4D05-AE93-558EEC6D8A1F}"/>
                </a:ext>
              </a:extLst>
            </p:cNvPr>
            <p:cNvCxnSpPr/>
            <p:nvPr/>
          </p:nvCxnSpPr>
          <p:spPr>
            <a:xfrm>
              <a:off x="1532238" y="1436557"/>
              <a:ext cx="6170279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343CA7F-8C99-4883-B2A1-4A14FA5DB207}"/>
                </a:ext>
              </a:extLst>
            </p:cNvPr>
            <p:cNvSpPr txBox="1"/>
            <p:nvPr/>
          </p:nvSpPr>
          <p:spPr>
            <a:xfrm>
              <a:off x="5713879" y="1462906"/>
              <a:ext cx="51648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/>
                <a:t>보스 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46400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C320433-0D3B-4AEF-B9B4-AFF6C5C7CB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11. </a:t>
            </a:r>
            <a:r>
              <a:rPr lang="ko-KR" altLang="en-US" dirty="0"/>
              <a:t>스토리텔링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A066B53-15BC-4DFD-8DB1-F752A6E0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34B660-46B8-473A-B695-564982BE42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A2F9438-FF9F-454B-8B8D-19684B1B4E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527DC2A0-A1CF-4AF8-B485-D047803492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F56E6CAF-830B-45E5-89B4-E43B5A1514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608785"/>
              </p:ext>
            </p:extLst>
          </p:nvPr>
        </p:nvGraphicFramePr>
        <p:xfrm>
          <a:off x="292102" y="1044575"/>
          <a:ext cx="8582023" cy="4150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7739">
                  <a:extLst>
                    <a:ext uri="{9D8B030D-6E8A-4147-A177-3AD203B41FA5}">
                      <a16:colId xmlns:a16="http://schemas.microsoft.com/office/drawing/2014/main" val="1908214459"/>
                    </a:ext>
                  </a:extLst>
                </a:gridCol>
                <a:gridCol w="2147739">
                  <a:extLst>
                    <a:ext uri="{9D8B030D-6E8A-4147-A177-3AD203B41FA5}">
                      <a16:colId xmlns:a16="http://schemas.microsoft.com/office/drawing/2014/main" val="3720735169"/>
                    </a:ext>
                  </a:extLst>
                </a:gridCol>
                <a:gridCol w="2147739">
                  <a:extLst>
                    <a:ext uri="{9D8B030D-6E8A-4147-A177-3AD203B41FA5}">
                      <a16:colId xmlns:a16="http://schemas.microsoft.com/office/drawing/2014/main" val="770254448"/>
                    </a:ext>
                  </a:extLst>
                </a:gridCol>
                <a:gridCol w="2138806">
                  <a:extLst>
                    <a:ext uri="{9D8B030D-6E8A-4147-A177-3AD203B41FA5}">
                      <a16:colId xmlns:a16="http://schemas.microsoft.com/office/drawing/2014/main" val="3570533376"/>
                    </a:ext>
                  </a:extLst>
                </a:gridCol>
              </a:tblGrid>
              <a:tr h="141647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1243966"/>
                  </a:ext>
                </a:extLst>
              </a:tr>
              <a:tr h="661247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텍스트와 함께 사용되어 게임 내 스토리를 보다 정확하게 전달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rgbClr val="C00000"/>
                          </a:solidFill>
                        </a:rPr>
                        <a:t>게임 캐릭터 리소스 활용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텍스트를 활용한 캐릭터 대사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주요 메인 스토리를 유저에게 전달</a:t>
                      </a:r>
                      <a:endParaRPr lang="en-US" altLang="ko-KR" sz="8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게임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TIP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정보 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BGM,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효과음을 통한 현장감 조성</a:t>
                      </a:r>
                      <a:endParaRPr lang="en-US" altLang="ko-KR" sz="8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게임 </a:t>
                      </a:r>
                      <a:r>
                        <a:rPr lang="en-US" altLang="ko-KR" sz="800" dirty="0"/>
                        <a:t>BGM, </a:t>
                      </a:r>
                      <a:r>
                        <a:rPr lang="ko-KR" altLang="en-US" sz="800" dirty="0"/>
                        <a:t>공간 효과음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 err="1"/>
                        <a:t>타격음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정리 상호작용 음</a:t>
                      </a:r>
                      <a:endParaRPr lang="en-US" altLang="ko-KR" sz="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rgbClr val="C00000"/>
                          </a:solidFill>
                        </a:rPr>
                        <a:t>게임 정보</a:t>
                      </a:r>
                      <a:r>
                        <a:rPr lang="en-US" altLang="ko-KR" sz="900" b="1" dirty="0">
                          <a:solidFill>
                            <a:srgbClr val="C00000"/>
                          </a:solidFill>
                        </a:rPr>
                        <a:t>, </a:t>
                      </a:r>
                      <a:r>
                        <a:rPr lang="ko-KR" altLang="en-US" sz="900" b="1" dirty="0">
                          <a:solidFill>
                            <a:srgbClr val="C00000"/>
                          </a:solidFill>
                        </a:rPr>
                        <a:t>피드백 등에 집중할 수 있도록 하는 진동 특수 효과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4024124"/>
                  </a:ext>
                </a:extLst>
              </a:tr>
              <a:tr h="943187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말 풍선을 이용해 캐릭터의 대사를 표현</a:t>
                      </a:r>
                      <a:endParaRPr lang="en-US" altLang="ko-KR" sz="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주 스토리 전달 방식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화면 아래에 텍스트 칸을 통해 스토리 전달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게임 플레이 중에 화면에 짧은 글로 유저에게 정보 전달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몬스터와 캐릭터 소리 연출 다르게</a:t>
                      </a:r>
                      <a:endParaRPr lang="en-US" altLang="ko-KR" sz="800" dirty="0"/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800" dirty="0"/>
                        <a:t>캐릭터 </a:t>
                      </a:r>
                      <a:r>
                        <a:rPr lang="en-US" altLang="ko-KR" sz="800" dirty="0"/>
                        <a:t>: </a:t>
                      </a:r>
                      <a:r>
                        <a:rPr lang="ko-KR" altLang="en-US" sz="800" dirty="0"/>
                        <a:t>기합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몬스터 </a:t>
                      </a:r>
                      <a:r>
                        <a:rPr lang="en-US" altLang="ko-KR" sz="800" dirty="0"/>
                        <a:t>: </a:t>
                      </a:r>
                      <a:r>
                        <a:rPr lang="ko-KR" altLang="en-US" sz="800" dirty="0"/>
                        <a:t>포효</a:t>
                      </a:r>
                      <a:endParaRPr lang="en-US" altLang="ko-KR" sz="800" dirty="0"/>
                    </a:p>
                    <a:p>
                      <a:pPr marL="0" indent="0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800" dirty="0"/>
                        <a:t>장소에 맞는 소리 연출 </a:t>
                      </a:r>
                      <a:br>
                        <a:rPr lang="en-US" altLang="ko-KR" sz="800" dirty="0"/>
                      </a:br>
                      <a:r>
                        <a:rPr lang="en-US" altLang="ko-KR" sz="800" dirty="0"/>
                        <a:t>- </a:t>
                      </a:r>
                      <a:r>
                        <a:rPr lang="ko-KR" altLang="en-US" sz="800" dirty="0"/>
                        <a:t>실험실 </a:t>
                      </a:r>
                      <a:r>
                        <a:rPr lang="en-US" altLang="ko-KR" sz="800" dirty="0"/>
                        <a:t>: </a:t>
                      </a:r>
                      <a:r>
                        <a:rPr lang="ko-KR" altLang="en-US" sz="800" dirty="0"/>
                        <a:t>물방울 소리 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공장 </a:t>
                      </a:r>
                      <a:r>
                        <a:rPr lang="en-US" altLang="ko-KR" sz="800" dirty="0"/>
                        <a:t>: </a:t>
                      </a:r>
                      <a:r>
                        <a:rPr lang="ko-KR" altLang="en-US" sz="800" dirty="0"/>
                        <a:t>증기 소리</a:t>
                      </a:r>
                      <a:endParaRPr lang="en-US" altLang="ko-KR" sz="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일반 공격 </a:t>
                      </a:r>
                      <a:r>
                        <a:rPr lang="en-US" altLang="ko-KR" sz="800" dirty="0"/>
                        <a:t>/ </a:t>
                      </a:r>
                      <a:r>
                        <a:rPr lang="ko-KR" altLang="en-US" sz="800" dirty="0"/>
                        <a:t>스킬 공격 </a:t>
                      </a:r>
                      <a:r>
                        <a:rPr lang="ko-KR" altLang="en-US" sz="800" dirty="0" err="1"/>
                        <a:t>타격음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체력이 일정 치수 이하로 내려갈 시 경고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사망 시 피드백 효과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5211922"/>
                  </a:ext>
                </a:extLst>
              </a:tr>
              <a:tr h="1129750"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rgbClr val="C00000"/>
                          </a:solidFill>
                        </a:rPr>
                        <a:t>메인 스토리 전달 방식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900" dirty="0"/>
                        <a:t>가장 보편화된 스토리텔링 방식으로 유저 또한 거부감 없이 받아 들일 수 있음</a:t>
                      </a:r>
                      <a:endParaRPr lang="en-US" altLang="ko-KR" sz="9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900" dirty="0"/>
                        <a:t>적절한 </a:t>
                      </a:r>
                      <a:r>
                        <a:rPr lang="ko-KR" altLang="en-US" sz="900" dirty="0" err="1"/>
                        <a:t>스킵</a:t>
                      </a:r>
                      <a:r>
                        <a:rPr lang="ko-KR" altLang="en-US" sz="900" dirty="0"/>
                        <a:t> 버튼이 필요</a:t>
                      </a:r>
                      <a:endParaRPr lang="en-US" altLang="ko-KR" sz="9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rgbClr val="C00000"/>
                          </a:solidFill>
                        </a:rPr>
                        <a:t>튜토리얼의 경우 캐릭터를 움직여 애니메이션으로 연출할 계획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8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C00000"/>
                          </a:solidFill>
                        </a:rPr>
                        <a:t>적절한 상황에 특수 효과 사용</a:t>
                      </a:r>
                      <a:endParaRPr lang="en-US" altLang="ko-KR" sz="105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스토리와 텍스트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캐릭터 일러스트 만으로 부족한 몰입도 보완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C00000"/>
                          </a:solidFill>
                        </a:rPr>
                        <a:t>유저가 스토리를 포함한 게임 속 세계에 몰입할 수 있도록 </a:t>
                      </a:r>
                      <a:endParaRPr lang="en-US" altLang="ko-KR" sz="105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5120234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8E76C077-7B98-4FDF-9348-9144577EC65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5508" y="1192294"/>
            <a:ext cx="1085850" cy="108585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AEAB7A3-57DC-4B46-830D-FB91242FEEC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07582" y="1192294"/>
            <a:ext cx="1085850" cy="1085850"/>
          </a:xfrm>
          <a:prstGeom prst="rect">
            <a:avLst/>
          </a:prstGeom>
        </p:spPr>
      </p:pic>
      <p:sp>
        <p:nvSpPr>
          <p:cNvPr id="11" name="말풍선: 사각형 10">
            <a:extLst>
              <a:ext uri="{FF2B5EF4-FFF2-40B4-BE49-F238E27FC236}">
                <a16:creationId xmlns:a16="http://schemas.microsoft.com/office/drawing/2014/main" id="{8B8FFA10-6AE0-4AC5-8D4A-42B67D1DBD17}"/>
              </a:ext>
            </a:extLst>
          </p:cNvPr>
          <p:cNvSpPr/>
          <p:nvPr/>
        </p:nvSpPr>
        <p:spPr>
          <a:xfrm>
            <a:off x="2670675" y="1192294"/>
            <a:ext cx="1689100" cy="918328"/>
          </a:xfrm>
          <a:prstGeom prst="wedgeRectCallout">
            <a:avLst>
              <a:gd name="adj1" fmla="val -20081"/>
              <a:gd name="adj2" fmla="val 77341"/>
            </a:avLst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대사</a:t>
            </a:r>
          </a:p>
        </p:txBody>
      </p:sp>
      <p:pic>
        <p:nvPicPr>
          <p:cNvPr id="12" name="내용 개체 틀 5" descr="그리기이(가) 표시된 사진&#10;&#10;자동 생성된 설명">
            <a:extLst>
              <a:ext uri="{FF2B5EF4-FFF2-40B4-BE49-F238E27FC236}">
                <a16:creationId xmlns:a16="http://schemas.microsoft.com/office/drawing/2014/main" id="{3524CF15-784E-4DA5-A535-1919C155B4F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8325" y="1140962"/>
            <a:ext cx="1117600" cy="969196"/>
          </a:xfrm>
          <a:prstGeom prst="rect">
            <a:avLst/>
          </a:prstGeom>
        </p:spPr>
      </p:pic>
      <p:sp>
        <p:nvSpPr>
          <p:cNvPr id="13" name="텍스트 개체 틀 6">
            <a:extLst>
              <a:ext uri="{FF2B5EF4-FFF2-40B4-BE49-F238E27FC236}">
                <a16:creationId xmlns:a16="http://schemas.microsoft.com/office/drawing/2014/main" id="{0B6518AA-09C3-4E97-B582-F3F60C31EA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 dirty="0"/>
              <a:t>정리</a:t>
            </a:r>
          </a:p>
        </p:txBody>
      </p:sp>
      <p:sp>
        <p:nvSpPr>
          <p:cNvPr id="14" name="제목 2">
            <a:extLst>
              <a:ext uri="{FF2B5EF4-FFF2-40B4-BE49-F238E27FC236}">
                <a16:creationId xmlns:a16="http://schemas.microsoft.com/office/drawing/2014/main" id="{58869222-8C49-4816-B1A9-83E85AC62304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디자인 컨셉</a:t>
            </a:r>
          </a:p>
        </p:txBody>
      </p:sp>
    </p:spTree>
    <p:extLst>
      <p:ext uri="{BB962C8B-B14F-4D97-AF65-F5344CB8AC3E}">
        <p14:creationId xmlns:p14="http://schemas.microsoft.com/office/powerpoint/2010/main" val="1176722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0E0C53C4-38B9-436C-B97E-FEF34E56CA6E}"/>
              </a:ext>
            </a:extLst>
          </p:cNvPr>
          <p:cNvSpPr/>
          <p:nvPr/>
        </p:nvSpPr>
        <p:spPr>
          <a:xfrm>
            <a:off x="513317" y="1231372"/>
            <a:ext cx="1359989" cy="4591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C6B2A6B-45BB-4AF8-8718-49F5A776612B}"/>
              </a:ext>
            </a:extLst>
          </p:cNvPr>
          <p:cNvSpPr/>
          <p:nvPr/>
        </p:nvSpPr>
        <p:spPr>
          <a:xfrm>
            <a:off x="2199037" y="1231372"/>
            <a:ext cx="1359989" cy="4591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82A8772-C243-4542-B29C-C67996942A20}"/>
              </a:ext>
            </a:extLst>
          </p:cNvPr>
          <p:cNvSpPr/>
          <p:nvPr/>
        </p:nvSpPr>
        <p:spPr>
          <a:xfrm>
            <a:off x="3892108" y="1231372"/>
            <a:ext cx="1359989" cy="4591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78E5A33-4EB4-48A7-B885-0728819DA4FF}"/>
              </a:ext>
            </a:extLst>
          </p:cNvPr>
          <p:cNvSpPr/>
          <p:nvPr/>
        </p:nvSpPr>
        <p:spPr>
          <a:xfrm>
            <a:off x="5580629" y="1231372"/>
            <a:ext cx="1359989" cy="4591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E7D0299-FCFA-4816-835B-6E43E0805613}"/>
              </a:ext>
            </a:extLst>
          </p:cNvPr>
          <p:cNvSpPr/>
          <p:nvPr/>
        </p:nvSpPr>
        <p:spPr>
          <a:xfrm>
            <a:off x="7281354" y="1231372"/>
            <a:ext cx="1359989" cy="4591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4B545E9-3730-4F53-9026-7FEB19F21B2E}"/>
              </a:ext>
            </a:extLst>
          </p:cNvPr>
          <p:cNvSpPr/>
          <p:nvPr/>
        </p:nvSpPr>
        <p:spPr>
          <a:xfrm>
            <a:off x="0" y="0"/>
            <a:ext cx="9144000" cy="72203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B0BE047-8E44-43EF-B9EE-04ED4D7596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317" y="1231373"/>
            <a:ext cx="1359989" cy="4001454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b="1" dirty="0"/>
              <a:t>분석자료</a:t>
            </a:r>
          </a:p>
          <a:p>
            <a:pPr>
              <a:lnSpc>
                <a:spcPct val="150000"/>
              </a:lnSpc>
            </a:pPr>
            <a:r>
              <a:rPr lang="ko-KR" altLang="en-US" sz="800" dirty="0"/>
              <a:t>플랫폼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모티브 게임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5B00F7-3693-4A43-B085-7385E5A0D8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03587" y="1231374"/>
            <a:ext cx="1359989" cy="4001454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b="1" dirty="0"/>
              <a:t>개요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컨셉 </a:t>
            </a:r>
            <a:r>
              <a:rPr lang="en-US" altLang="ko-KR" sz="800" dirty="0"/>
              <a:t>/ </a:t>
            </a:r>
            <a:r>
              <a:rPr lang="ko-KR" altLang="en-US" sz="800" dirty="0"/>
              <a:t>특징 </a:t>
            </a:r>
            <a:r>
              <a:rPr lang="en-US" altLang="ko-KR" sz="800" dirty="0"/>
              <a:t>/ </a:t>
            </a:r>
            <a:r>
              <a:rPr lang="ko-KR" altLang="en-US" sz="800" dirty="0"/>
              <a:t>의도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특징 요소 설정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시놉시스</a:t>
            </a:r>
            <a:endParaRPr lang="en-US" altLang="ko-KR" sz="800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592FD2-464A-46B9-939F-45887F74AF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90359" y="1231376"/>
            <a:ext cx="1359989" cy="4001454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b="1" dirty="0"/>
              <a:t>소개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화면요소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캐릭터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제화 소비 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무기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스킬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전투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플레이 흐름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던전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몬스터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스토리텔링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스토리보드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B1DA201-EA49-485A-B7BE-4CB05CEEA5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66349" y="1231375"/>
            <a:ext cx="1359989" cy="4001454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b="1" dirty="0"/>
              <a:t>정리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분석자료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개요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소개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디자인 컨셉</a:t>
            </a:r>
            <a:endParaRPr lang="en-US" altLang="ko-KR" sz="1100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C45B38-EADE-4F0D-8420-EBE31E40AD0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5277" y="87172"/>
            <a:ext cx="1096067" cy="547688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</a:rPr>
              <a:t>목차</a:t>
            </a:r>
          </a:p>
        </p:txBody>
      </p:sp>
      <p:sp>
        <p:nvSpPr>
          <p:cNvPr id="7" name="텍스트 개체 틀 3">
            <a:extLst>
              <a:ext uri="{FF2B5EF4-FFF2-40B4-BE49-F238E27FC236}">
                <a16:creationId xmlns:a16="http://schemas.microsoft.com/office/drawing/2014/main" id="{2B9DC9C9-3F32-46A3-89D0-45579E0D12D9}"/>
              </a:ext>
            </a:extLst>
          </p:cNvPr>
          <p:cNvSpPr txBox="1">
            <a:spLocks/>
          </p:cNvSpPr>
          <p:nvPr/>
        </p:nvSpPr>
        <p:spPr>
          <a:xfrm>
            <a:off x="5580629" y="1231376"/>
            <a:ext cx="1359989" cy="40014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b="1" dirty="0"/>
              <a:t>디자인 컨셉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세계관 컨셉</a:t>
            </a:r>
            <a:endParaRPr lang="en-US" altLang="ko-KR" sz="800" dirty="0"/>
          </a:p>
          <a:p>
            <a:pPr>
              <a:lnSpc>
                <a:spcPct val="150000"/>
              </a:lnSpc>
            </a:pPr>
            <a:r>
              <a:rPr lang="ko-KR" altLang="en-US" sz="800" dirty="0"/>
              <a:t>캐릭터 컨셉</a:t>
            </a:r>
            <a:endParaRPr lang="en-US" altLang="ko-KR" sz="800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800" dirty="0"/>
          </a:p>
          <a:p>
            <a:pPr lvl="1">
              <a:lnSpc>
                <a:spcPct val="150000"/>
              </a:lnSpc>
            </a:pPr>
            <a:endParaRPr lang="ko-KR" altLang="en-US" sz="1000" dirty="0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7A1F9AE-5E68-4320-BEB7-21B8FAD4B7DA}"/>
              </a:ext>
            </a:extLst>
          </p:cNvPr>
          <p:cNvCxnSpPr>
            <a:cxnSpLocks/>
            <a:stCxn id="3" idx="1"/>
            <a:endCxn id="2" idx="3"/>
          </p:cNvCxnSpPr>
          <p:nvPr/>
        </p:nvCxnSpPr>
        <p:spPr>
          <a:xfrm flipH="1" flipV="1">
            <a:off x="1873306" y="3232100"/>
            <a:ext cx="330281" cy="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813E24C-20B7-4E6A-87BE-D20E05AD88E9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3563576" y="3232101"/>
            <a:ext cx="326783" cy="2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3FDEA860-8E7F-4114-AAB8-E5560C437D6D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5250348" y="3232103"/>
            <a:ext cx="330281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FD3202BA-A8E3-4C59-B0A9-2B442C888C01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 flipV="1">
            <a:off x="6940618" y="3232102"/>
            <a:ext cx="325731" cy="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89048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A28D387-904E-4C23-BBD9-3EEA520CE6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12. </a:t>
            </a:r>
            <a:r>
              <a:rPr lang="ko-KR" altLang="en-US" dirty="0"/>
              <a:t>스토리 보드</a:t>
            </a:r>
            <a:r>
              <a:rPr lang="en-US" altLang="ko-KR" dirty="0"/>
              <a:t>(</a:t>
            </a:r>
            <a:r>
              <a:rPr lang="ko-KR" altLang="en-US" dirty="0"/>
              <a:t>튜토리얼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B2D2FD4B-4834-4531-A7BB-722C8021F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9C2D2D-A66F-468D-A787-4445FD9408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E832119-8354-4703-ACA7-8A1C714D5B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8233AB2-F3EB-480E-9841-223F8BDE52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41">
            <a:extLst>
              <a:ext uri="{FF2B5EF4-FFF2-40B4-BE49-F238E27FC236}">
                <a16:creationId xmlns:a16="http://schemas.microsoft.com/office/drawing/2014/main" id="{3FD652EE-0A5F-401D-AD92-97A6E8CC0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40221"/>
              </p:ext>
            </p:extLst>
          </p:nvPr>
        </p:nvGraphicFramePr>
        <p:xfrm>
          <a:off x="286496" y="739201"/>
          <a:ext cx="8582026" cy="4597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92700">
                  <a:extLst>
                    <a:ext uri="{9D8B030D-6E8A-4147-A177-3AD203B41FA5}">
                      <a16:colId xmlns:a16="http://schemas.microsoft.com/office/drawing/2014/main" val="3048898633"/>
                    </a:ext>
                  </a:extLst>
                </a:gridCol>
                <a:gridCol w="3489326">
                  <a:extLst>
                    <a:ext uri="{9D8B030D-6E8A-4147-A177-3AD203B41FA5}">
                      <a16:colId xmlns:a16="http://schemas.microsoft.com/office/drawing/2014/main" val="3114835545"/>
                    </a:ext>
                  </a:extLst>
                </a:gridCol>
              </a:tblGrid>
              <a:tr h="370011">
                <a:tc rowSpan="2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전달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445254"/>
                  </a:ext>
                </a:extLst>
              </a:tr>
              <a:tr h="2746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기본 조작</a:t>
                      </a:r>
                      <a:br>
                        <a:rPr lang="en-US" altLang="ko-KR" sz="1200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이동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공격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무기교체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동료들의 대사를 통해 전달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군인이라는 점을 알 수 있는 단어 선택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튜토리얼의 목적을 스토리와 묶어서 전달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3004599"/>
                  </a:ext>
                </a:extLst>
              </a:tr>
              <a:tr h="370011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tint val="40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08176"/>
                  </a:ext>
                </a:extLst>
              </a:tr>
              <a:tr h="1111834">
                <a:tc gridSpan="2">
                  <a:txBody>
                    <a:bodyPr/>
                    <a:lstStyle/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기본 조작 방식을 유저에게 전달하기 위해 사용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정리의 현재 상황을 정리가 아닌 다른 인물의 대사로 전달 함으로 주인공의 스토리와 역할을 한번에 전달 가능함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최종 튜토리얼의 목적인 유저의 몰입과 플레이 방식 이해를 위해 정리의 배경 스토리를 튜토리얼로 사용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802917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5176901D-3DB7-4BBE-9B4A-E8B38D544BDC}"/>
              </a:ext>
            </a:extLst>
          </p:cNvPr>
          <p:cNvGrpSpPr/>
          <p:nvPr/>
        </p:nvGrpSpPr>
        <p:grpSpPr>
          <a:xfrm>
            <a:off x="462691" y="892175"/>
            <a:ext cx="4656242" cy="2705208"/>
            <a:chOff x="944459" y="1228742"/>
            <a:chExt cx="4656242" cy="2705208"/>
          </a:xfrm>
        </p:grpSpPr>
        <p:pic>
          <p:nvPicPr>
            <p:cNvPr id="10" name="그림 9" descr="건물, 사진, 하얀색, 테이블이(가) 표시된 사진&#10;&#10;자동 생성된 설명">
              <a:extLst>
                <a:ext uri="{FF2B5EF4-FFF2-40B4-BE49-F238E27FC236}">
                  <a16:creationId xmlns:a16="http://schemas.microsoft.com/office/drawing/2014/main" id="{B3C0BAEA-F097-4828-93BE-A9B16E7A9C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4459" y="1228742"/>
              <a:ext cx="4656242" cy="2705208"/>
            </a:xfrm>
            <a:prstGeom prst="rect">
              <a:avLst/>
            </a:prstGeom>
          </p:spPr>
        </p:pic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6761F76-E7D1-44F2-BF0F-CF556A5D4333}"/>
                </a:ext>
              </a:extLst>
            </p:cNvPr>
            <p:cNvSpPr/>
            <p:nvPr/>
          </p:nvSpPr>
          <p:spPr>
            <a:xfrm>
              <a:off x="2663760" y="2338794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주인공</a:t>
              </a: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E63FBF7A-D65F-4DFE-AEC7-BA97D6B06F64}"/>
                </a:ext>
              </a:extLst>
            </p:cNvPr>
            <p:cNvGrpSpPr/>
            <p:nvPr/>
          </p:nvGrpSpPr>
          <p:grpSpPr>
            <a:xfrm>
              <a:off x="944459" y="1234695"/>
              <a:ext cx="1151426" cy="377756"/>
              <a:chOff x="555502" y="718346"/>
              <a:chExt cx="2234590" cy="733116"/>
            </a:xfrm>
          </p:grpSpPr>
          <p:sp>
            <p:nvSpPr>
              <p:cNvPr id="21" name="사각형: 잘린 대각선 방향 모서리 20">
                <a:extLst>
                  <a:ext uri="{FF2B5EF4-FFF2-40B4-BE49-F238E27FC236}">
                    <a16:creationId xmlns:a16="http://schemas.microsoft.com/office/drawing/2014/main" id="{A50C667A-D588-4462-81B5-CC9A70762640}"/>
                  </a:ext>
                </a:extLst>
              </p:cNvPr>
              <p:cNvSpPr/>
              <p:nvPr/>
            </p:nvSpPr>
            <p:spPr>
              <a:xfrm>
                <a:off x="555502" y="718346"/>
                <a:ext cx="1664677" cy="733116"/>
              </a:xfrm>
              <a:prstGeom prst="snip2Diag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ko-KR" altLang="en-US" sz="900" dirty="0">
                    <a:solidFill>
                      <a:schemeClr val="tx1"/>
                    </a:solidFill>
                  </a:rPr>
                  <a:t>방어도</a:t>
                </a:r>
              </a:p>
            </p:txBody>
          </p:sp>
          <p:sp>
            <p:nvSpPr>
              <p:cNvPr id="22" name="사각형: 잘린 대각선 방향 모서리 21">
                <a:extLst>
                  <a:ext uri="{FF2B5EF4-FFF2-40B4-BE49-F238E27FC236}">
                    <a16:creationId xmlns:a16="http://schemas.microsoft.com/office/drawing/2014/main" id="{D2F8C3AD-E53C-4E12-81FB-0F93DD0E8EC7}"/>
                  </a:ext>
                </a:extLst>
              </p:cNvPr>
              <p:cNvSpPr/>
              <p:nvPr/>
            </p:nvSpPr>
            <p:spPr>
              <a:xfrm>
                <a:off x="555502" y="724998"/>
                <a:ext cx="2234590" cy="358305"/>
              </a:xfrm>
              <a:prstGeom prst="snip2DiagRect">
                <a:avLst/>
              </a:prstGeom>
              <a:solidFill>
                <a:srgbClr val="E5203E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solidFill>
                      <a:schemeClr val="tx1"/>
                    </a:solidFill>
                  </a:rPr>
                  <a:t>체력</a:t>
                </a:r>
                <a:endParaRPr lang="ko-KR" altLang="en-US" sz="13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2C2F7BD-159D-43F8-9EDA-D30567207D4E}"/>
                </a:ext>
              </a:extLst>
            </p:cNvPr>
            <p:cNvSpPr/>
            <p:nvPr/>
          </p:nvSpPr>
          <p:spPr>
            <a:xfrm>
              <a:off x="3938394" y="1966342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동료</a:t>
              </a: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7F13311-1C30-430E-B9D3-25D70E270C92}"/>
                </a:ext>
              </a:extLst>
            </p:cNvPr>
            <p:cNvSpPr/>
            <p:nvPr/>
          </p:nvSpPr>
          <p:spPr>
            <a:xfrm>
              <a:off x="1665591" y="2033936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동료</a:t>
              </a: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21E08C48-4054-483E-BF78-878D7E544052}"/>
                </a:ext>
              </a:extLst>
            </p:cNvPr>
            <p:cNvSpPr/>
            <p:nvPr/>
          </p:nvSpPr>
          <p:spPr>
            <a:xfrm>
              <a:off x="4381875" y="2233240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동료</a:t>
              </a: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CFB4B266-4D2A-4EC2-B558-B8002877CF46}"/>
                </a:ext>
              </a:extLst>
            </p:cNvPr>
            <p:cNvSpPr/>
            <p:nvPr/>
          </p:nvSpPr>
          <p:spPr>
            <a:xfrm>
              <a:off x="3494913" y="2354259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동료</a:t>
              </a: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1AA9F5A1-7F30-4AC0-8822-48F4235EB852}"/>
                </a:ext>
              </a:extLst>
            </p:cNvPr>
            <p:cNvSpPr/>
            <p:nvPr/>
          </p:nvSpPr>
          <p:spPr>
            <a:xfrm>
              <a:off x="1074720" y="3257306"/>
              <a:ext cx="590871" cy="5915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tx1"/>
                  </a:solidFill>
                </a:rPr>
                <a:t>조이스틱</a:t>
              </a: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A0F00832-91B0-4A6C-8EF9-B63BC0AE6B25}"/>
                </a:ext>
              </a:extLst>
            </p:cNvPr>
            <p:cNvSpPr/>
            <p:nvPr/>
          </p:nvSpPr>
          <p:spPr>
            <a:xfrm>
              <a:off x="4736306" y="3184138"/>
              <a:ext cx="625961" cy="6267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>
                  <a:solidFill>
                    <a:schemeClr val="bg1"/>
                  </a:solidFill>
                </a:rPr>
                <a:t>공격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0DA7025-9D28-4212-B945-36028687815C}"/>
                </a:ext>
              </a:extLst>
            </p:cNvPr>
            <p:cNvSpPr/>
            <p:nvPr/>
          </p:nvSpPr>
          <p:spPr>
            <a:xfrm>
              <a:off x="5072458" y="2764000"/>
              <a:ext cx="377917" cy="3783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1"/>
                  </a:solidFill>
                </a:rPr>
                <a:t>교체</a:t>
              </a:r>
            </a:p>
          </p:txBody>
        </p:sp>
        <p:sp>
          <p:nvSpPr>
            <p:cNvPr id="20" name="말풍선: 타원형 19">
              <a:extLst>
                <a:ext uri="{FF2B5EF4-FFF2-40B4-BE49-F238E27FC236}">
                  <a16:creationId xmlns:a16="http://schemas.microsoft.com/office/drawing/2014/main" id="{1A4809B5-33F1-44C9-BEAB-4F7D8861FD4C}"/>
                </a:ext>
              </a:extLst>
            </p:cNvPr>
            <p:cNvSpPr/>
            <p:nvPr/>
          </p:nvSpPr>
          <p:spPr>
            <a:xfrm>
              <a:off x="3041573" y="1495719"/>
              <a:ext cx="906681" cy="593812"/>
            </a:xfrm>
            <a:prstGeom prst="wedgeEllipseCallout">
              <a:avLst>
                <a:gd name="adj1" fmla="val 41843"/>
                <a:gd name="adj2" fmla="val 7002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solidFill>
                  <a:schemeClr val="bg1"/>
                </a:solidFill>
              </a:endParaRPr>
            </a:p>
          </p:txBody>
        </p:sp>
      </p:grp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45B6200-3D14-4BFC-9950-4B818D1DDE13}"/>
              </a:ext>
            </a:extLst>
          </p:cNvPr>
          <p:cNvSpPr/>
          <p:nvPr/>
        </p:nvSpPr>
        <p:spPr>
          <a:xfrm>
            <a:off x="515967" y="2776831"/>
            <a:ext cx="760044" cy="879406"/>
          </a:xfrm>
          <a:prstGeom prst="roundRect">
            <a:avLst/>
          </a:prstGeom>
          <a:noFill/>
          <a:ln w="63500">
            <a:solidFill>
              <a:srgbClr val="E52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F65BEF2A-7D8F-4F3A-8382-EAFEF7A7B307}"/>
              </a:ext>
            </a:extLst>
          </p:cNvPr>
          <p:cNvSpPr/>
          <p:nvPr/>
        </p:nvSpPr>
        <p:spPr>
          <a:xfrm>
            <a:off x="4173289" y="2776831"/>
            <a:ext cx="760044" cy="879406"/>
          </a:xfrm>
          <a:prstGeom prst="roundRect">
            <a:avLst/>
          </a:prstGeom>
          <a:noFill/>
          <a:ln w="63500">
            <a:solidFill>
              <a:srgbClr val="E52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35452F66-8DA6-4716-AD07-BA7712A1AE05}"/>
              </a:ext>
            </a:extLst>
          </p:cNvPr>
          <p:cNvSpPr/>
          <p:nvPr/>
        </p:nvSpPr>
        <p:spPr>
          <a:xfrm>
            <a:off x="4584996" y="2382814"/>
            <a:ext cx="404146" cy="467616"/>
          </a:xfrm>
          <a:prstGeom prst="roundRect">
            <a:avLst/>
          </a:prstGeom>
          <a:noFill/>
          <a:ln w="63500">
            <a:solidFill>
              <a:srgbClr val="E52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26" name="텍스트 개체 틀 6">
            <a:extLst>
              <a:ext uri="{FF2B5EF4-FFF2-40B4-BE49-F238E27FC236}">
                <a16:creationId xmlns:a16="http://schemas.microsoft.com/office/drawing/2014/main" id="{E87DC570-5E98-41B2-8604-41082F0A4C4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 dirty="0"/>
              <a:t>정리</a:t>
            </a:r>
          </a:p>
        </p:txBody>
      </p:sp>
      <p:sp>
        <p:nvSpPr>
          <p:cNvPr id="27" name="제목 2">
            <a:extLst>
              <a:ext uri="{FF2B5EF4-FFF2-40B4-BE49-F238E27FC236}">
                <a16:creationId xmlns:a16="http://schemas.microsoft.com/office/drawing/2014/main" id="{7F1F88D7-6AA2-4F5B-95BC-77EA041908B1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디자인 컨셉</a:t>
            </a:r>
          </a:p>
        </p:txBody>
      </p:sp>
    </p:spTree>
    <p:extLst>
      <p:ext uri="{BB962C8B-B14F-4D97-AF65-F5344CB8AC3E}">
        <p14:creationId xmlns:p14="http://schemas.microsoft.com/office/powerpoint/2010/main" val="24382118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780FC75-537D-4615-A564-3873D47216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12. </a:t>
            </a:r>
            <a:r>
              <a:rPr lang="ko-KR" altLang="en-US" dirty="0"/>
              <a:t>스토리 보드</a:t>
            </a:r>
            <a:r>
              <a:rPr lang="en-US" altLang="ko-KR" dirty="0"/>
              <a:t>(</a:t>
            </a:r>
            <a:r>
              <a:rPr lang="ko-KR" altLang="en-US" dirty="0"/>
              <a:t>튜토리얼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10D4EBF-9A31-40F0-8A31-75C60D328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C84C9B-5CEE-4400-AFAA-9D7D05450C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145917A-8957-4D71-A705-394D4DFA01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25B494E4-1E34-4EB1-A38A-733305AEAF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41">
            <a:extLst>
              <a:ext uri="{FF2B5EF4-FFF2-40B4-BE49-F238E27FC236}">
                <a16:creationId xmlns:a16="http://schemas.microsoft.com/office/drawing/2014/main" id="{5C3F11C7-C376-404C-B06E-D828E88338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9809186"/>
              </p:ext>
            </p:extLst>
          </p:nvPr>
        </p:nvGraphicFramePr>
        <p:xfrm>
          <a:off x="286496" y="739201"/>
          <a:ext cx="8582026" cy="4597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92700">
                  <a:extLst>
                    <a:ext uri="{9D8B030D-6E8A-4147-A177-3AD203B41FA5}">
                      <a16:colId xmlns:a16="http://schemas.microsoft.com/office/drawing/2014/main" val="3048898633"/>
                    </a:ext>
                  </a:extLst>
                </a:gridCol>
                <a:gridCol w="3489326">
                  <a:extLst>
                    <a:ext uri="{9D8B030D-6E8A-4147-A177-3AD203B41FA5}">
                      <a16:colId xmlns:a16="http://schemas.microsoft.com/office/drawing/2014/main" val="3114835545"/>
                    </a:ext>
                  </a:extLst>
                </a:gridCol>
              </a:tblGrid>
              <a:tr h="370011">
                <a:tc rowSpan="2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전달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445254"/>
                  </a:ext>
                </a:extLst>
              </a:tr>
              <a:tr h="2746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궁지에 몰린 주인공에게 동료가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HP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와 방어막을 신경 쓰면서 싸우라는 조언함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몬스터의 공격을 회피할 수 있는 기술을 알려주면서 위기를 극복함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3004599"/>
                  </a:ext>
                </a:extLst>
              </a:tr>
              <a:tr h="370011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tint val="40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08176"/>
                  </a:ext>
                </a:extLst>
              </a:tr>
              <a:tr h="1111834">
                <a:tc gridSpan="2">
                  <a:txBody>
                    <a:bodyPr/>
                    <a:lstStyle/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위기를 극복하는 방법을 동료의 대사를 통해 유저가 학습하는 것을 유도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매우 간단한 공격 회피 방법을 전달함으로 앞으로 자주 쓰일 공격 회피를 익힘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802917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DC7E959E-27B2-43A5-B92D-1D53FA00E092}"/>
              </a:ext>
            </a:extLst>
          </p:cNvPr>
          <p:cNvSpPr/>
          <p:nvPr/>
        </p:nvSpPr>
        <p:spPr>
          <a:xfrm>
            <a:off x="292100" y="755077"/>
            <a:ext cx="8565404" cy="46066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3171555-F49D-489F-98C6-64B0E9974DBA}"/>
              </a:ext>
            </a:extLst>
          </p:cNvPr>
          <p:cNvGrpSpPr/>
          <p:nvPr/>
        </p:nvGrpSpPr>
        <p:grpSpPr>
          <a:xfrm>
            <a:off x="462691" y="892175"/>
            <a:ext cx="4656242" cy="2705208"/>
            <a:chOff x="944459" y="1228742"/>
            <a:chExt cx="4656242" cy="2705208"/>
          </a:xfrm>
        </p:grpSpPr>
        <p:pic>
          <p:nvPicPr>
            <p:cNvPr id="11" name="그림 10" descr="건물, 사진, 하얀색, 테이블이(가) 표시된 사진&#10;&#10;자동 생성된 설명">
              <a:extLst>
                <a:ext uri="{FF2B5EF4-FFF2-40B4-BE49-F238E27FC236}">
                  <a16:creationId xmlns:a16="http://schemas.microsoft.com/office/drawing/2014/main" id="{AABFB618-AF0D-4999-BB6A-E53E4088BF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4459" y="1228742"/>
              <a:ext cx="4656242" cy="2705208"/>
            </a:xfrm>
            <a:prstGeom prst="rect">
              <a:avLst/>
            </a:prstGeom>
          </p:spPr>
        </p:pic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066BAA3F-732E-4E9E-9339-E0363C5AD986}"/>
                </a:ext>
              </a:extLst>
            </p:cNvPr>
            <p:cNvSpPr/>
            <p:nvPr/>
          </p:nvSpPr>
          <p:spPr>
            <a:xfrm>
              <a:off x="2663760" y="2338794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주인공</a:t>
              </a:r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193D37E-222D-4E3C-A278-CB043F20D5B3}"/>
                </a:ext>
              </a:extLst>
            </p:cNvPr>
            <p:cNvGrpSpPr/>
            <p:nvPr/>
          </p:nvGrpSpPr>
          <p:grpSpPr>
            <a:xfrm>
              <a:off x="944459" y="1234695"/>
              <a:ext cx="1151426" cy="377756"/>
              <a:chOff x="555502" y="718346"/>
              <a:chExt cx="2234590" cy="733116"/>
            </a:xfrm>
          </p:grpSpPr>
          <p:sp>
            <p:nvSpPr>
              <p:cNvPr id="23" name="사각형: 잘린 대각선 방향 모서리 22">
                <a:extLst>
                  <a:ext uri="{FF2B5EF4-FFF2-40B4-BE49-F238E27FC236}">
                    <a16:creationId xmlns:a16="http://schemas.microsoft.com/office/drawing/2014/main" id="{67E17FE0-44E6-470B-A507-CF594F4525AE}"/>
                  </a:ext>
                </a:extLst>
              </p:cNvPr>
              <p:cNvSpPr/>
              <p:nvPr/>
            </p:nvSpPr>
            <p:spPr>
              <a:xfrm>
                <a:off x="555502" y="718346"/>
                <a:ext cx="1664677" cy="733116"/>
              </a:xfrm>
              <a:prstGeom prst="snip2Diag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ko-KR" altLang="en-US" sz="900" dirty="0">
                    <a:solidFill>
                      <a:schemeClr val="tx1"/>
                    </a:solidFill>
                  </a:rPr>
                  <a:t>방어도</a:t>
                </a:r>
              </a:p>
            </p:txBody>
          </p:sp>
          <p:sp>
            <p:nvSpPr>
              <p:cNvPr id="24" name="사각형: 잘린 대각선 방향 모서리 23">
                <a:extLst>
                  <a:ext uri="{FF2B5EF4-FFF2-40B4-BE49-F238E27FC236}">
                    <a16:creationId xmlns:a16="http://schemas.microsoft.com/office/drawing/2014/main" id="{70A6B767-9B25-44AA-96E2-1117999E0085}"/>
                  </a:ext>
                </a:extLst>
              </p:cNvPr>
              <p:cNvSpPr/>
              <p:nvPr/>
            </p:nvSpPr>
            <p:spPr>
              <a:xfrm>
                <a:off x="555502" y="724998"/>
                <a:ext cx="2234590" cy="358305"/>
              </a:xfrm>
              <a:prstGeom prst="snip2DiagRect">
                <a:avLst/>
              </a:prstGeom>
              <a:solidFill>
                <a:srgbClr val="E5203E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solidFill>
                      <a:schemeClr val="tx1"/>
                    </a:solidFill>
                  </a:rPr>
                  <a:t>체력</a:t>
                </a:r>
                <a:endParaRPr lang="ko-KR" altLang="en-US" sz="13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5293A6C-D7A0-47FA-9182-464A9FD1C5AA}"/>
                </a:ext>
              </a:extLst>
            </p:cNvPr>
            <p:cNvSpPr/>
            <p:nvPr/>
          </p:nvSpPr>
          <p:spPr>
            <a:xfrm>
              <a:off x="3938394" y="1966342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동료</a:t>
              </a: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37304C-7BD5-4010-B9DD-5C6F22D9F8B6}"/>
                </a:ext>
              </a:extLst>
            </p:cNvPr>
            <p:cNvSpPr/>
            <p:nvPr/>
          </p:nvSpPr>
          <p:spPr>
            <a:xfrm>
              <a:off x="1665591" y="2033936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몬스터</a:t>
              </a: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7ED9F061-17EB-409D-8FC1-A699B395AEAF}"/>
                </a:ext>
              </a:extLst>
            </p:cNvPr>
            <p:cNvSpPr/>
            <p:nvPr/>
          </p:nvSpPr>
          <p:spPr>
            <a:xfrm>
              <a:off x="4381875" y="2233240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몬스터</a:t>
              </a: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83F6BCD0-E580-4DFA-AB61-B34AF162E405}"/>
                </a:ext>
              </a:extLst>
            </p:cNvPr>
            <p:cNvSpPr/>
            <p:nvPr/>
          </p:nvSpPr>
          <p:spPr>
            <a:xfrm>
              <a:off x="3494913" y="2354259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동료</a:t>
              </a: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292649D3-5839-4CBD-9823-0DBB04BCE2EB}"/>
                </a:ext>
              </a:extLst>
            </p:cNvPr>
            <p:cNvSpPr/>
            <p:nvPr/>
          </p:nvSpPr>
          <p:spPr>
            <a:xfrm>
              <a:off x="1074720" y="3257306"/>
              <a:ext cx="590871" cy="5915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tx1"/>
                  </a:solidFill>
                </a:rPr>
                <a:t>조이스틱</a:t>
              </a: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3CC7415D-E061-44EA-B6B3-047BCE9C2235}"/>
                </a:ext>
              </a:extLst>
            </p:cNvPr>
            <p:cNvSpPr/>
            <p:nvPr/>
          </p:nvSpPr>
          <p:spPr>
            <a:xfrm>
              <a:off x="4736306" y="3184138"/>
              <a:ext cx="625961" cy="6267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>
                  <a:solidFill>
                    <a:schemeClr val="bg1"/>
                  </a:solidFill>
                </a:rPr>
                <a:t>공격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A882411-C9F4-4ABA-99D9-0554A1CAA56E}"/>
                </a:ext>
              </a:extLst>
            </p:cNvPr>
            <p:cNvSpPr/>
            <p:nvPr/>
          </p:nvSpPr>
          <p:spPr>
            <a:xfrm>
              <a:off x="5072458" y="2764000"/>
              <a:ext cx="377917" cy="3783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1"/>
                  </a:solidFill>
                </a:rPr>
                <a:t>교체</a:t>
              </a:r>
            </a:p>
          </p:txBody>
        </p:sp>
        <p:sp>
          <p:nvSpPr>
            <p:cNvPr id="21" name="말풍선: 타원형 20">
              <a:extLst>
                <a:ext uri="{FF2B5EF4-FFF2-40B4-BE49-F238E27FC236}">
                  <a16:creationId xmlns:a16="http://schemas.microsoft.com/office/drawing/2014/main" id="{8F06244D-AF91-48CC-B862-8D98D7973002}"/>
                </a:ext>
              </a:extLst>
            </p:cNvPr>
            <p:cNvSpPr/>
            <p:nvPr/>
          </p:nvSpPr>
          <p:spPr>
            <a:xfrm>
              <a:off x="3041573" y="1495719"/>
              <a:ext cx="906681" cy="593812"/>
            </a:xfrm>
            <a:prstGeom prst="wedgeEllipseCallout">
              <a:avLst>
                <a:gd name="adj1" fmla="val 41843"/>
                <a:gd name="adj2" fmla="val 7002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solidFill>
                  <a:schemeClr val="bg1"/>
                </a:solidFill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6F544840-809C-47F1-9326-D6AAE601DF93}"/>
                </a:ext>
              </a:extLst>
            </p:cNvPr>
            <p:cNvSpPr/>
            <p:nvPr/>
          </p:nvSpPr>
          <p:spPr>
            <a:xfrm>
              <a:off x="4197794" y="3335820"/>
              <a:ext cx="377917" cy="3783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1"/>
                  </a:solidFill>
                </a:rPr>
                <a:t>회피</a:t>
              </a:r>
            </a:p>
          </p:txBody>
        </p:sp>
      </p:grp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B8EC7E45-6AEC-47D4-8AE4-7DC27317EF63}"/>
              </a:ext>
            </a:extLst>
          </p:cNvPr>
          <p:cNvSpPr/>
          <p:nvPr/>
        </p:nvSpPr>
        <p:spPr>
          <a:xfrm>
            <a:off x="395875" y="803848"/>
            <a:ext cx="1309100" cy="591591"/>
          </a:xfrm>
          <a:prstGeom prst="roundRect">
            <a:avLst/>
          </a:prstGeom>
          <a:noFill/>
          <a:ln w="63500">
            <a:solidFill>
              <a:srgbClr val="E52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EC2DCBA5-4098-43AF-A9F3-A1CA8034633C}"/>
              </a:ext>
            </a:extLst>
          </p:cNvPr>
          <p:cNvSpPr/>
          <p:nvPr/>
        </p:nvSpPr>
        <p:spPr>
          <a:xfrm>
            <a:off x="3648075" y="2860099"/>
            <a:ext cx="521168" cy="591591"/>
          </a:xfrm>
          <a:prstGeom prst="roundRect">
            <a:avLst/>
          </a:prstGeom>
          <a:noFill/>
          <a:ln w="63500">
            <a:solidFill>
              <a:srgbClr val="E52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27" name="텍스트 개체 틀 6">
            <a:extLst>
              <a:ext uri="{FF2B5EF4-FFF2-40B4-BE49-F238E27FC236}">
                <a16:creationId xmlns:a16="http://schemas.microsoft.com/office/drawing/2014/main" id="{80754F78-D609-4273-901D-727595C06E7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 dirty="0"/>
              <a:t>정리</a:t>
            </a:r>
          </a:p>
        </p:txBody>
      </p:sp>
      <p:sp>
        <p:nvSpPr>
          <p:cNvPr id="28" name="제목 2">
            <a:extLst>
              <a:ext uri="{FF2B5EF4-FFF2-40B4-BE49-F238E27FC236}">
                <a16:creationId xmlns:a16="http://schemas.microsoft.com/office/drawing/2014/main" id="{482BC77D-6157-45FA-9266-643191FEABEC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디자인 컨셉</a:t>
            </a:r>
          </a:p>
        </p:txBody>
      </p:sp>
    </p:spTree>
    <p:extLst>
      <p:ext uri="{BB962C8B-B14F-4D97-AF65-F5344CB8AC3E}">
        <p14:creationId xmlns:p14="http://schemas.microsoft.com/office/powerpoint/2010/main" val="37443718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1717212-08E4-4A13-B858-F1B2AB5B9F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12. </a:t>
            </a:r>
            <a:r>
              <a:rPr lang="ko-KR" altLang="en-US" dirty="0"/>
              <a:t>스토리 보드</a:t>
            </a:r>
            <a:r>
              <a:rPr lang="en-US" altLang="ko-KR" dirty="0"/>
              <a:t>(</a:t>
            </a:r>
            <a:r>
              <a:rPr lang="ko-KR" altLang="en-US" dirty="0"/>
              <a:t>튜토리얼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1DB6A63-2BE4-4CB9-ADC4-1190E04B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A50A9D0-AB91-472A-AA0C-101EAD4BEA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DBE87A6-D9AC-462E-BB06-4CB4401F16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3E7C3BD3-2E4D-49A1-BDDB-E2423618F8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41">
            <a:extLst>
              <a:ext uri="{FF2B5EF4-FFF2-40B4-BE49-F238E27FC236}">
                <a16:creationId xmlns:a16="http://schemas.microsoft.com/office/drawing/2014/main" id="{5295FE35-71B2-4BF5-9D56-F88F8F6FB9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504013"/>
              </p:ext>
            </p:extLst>
          </p:nvPr>
        </p:nvGraphicFramePr>
        <p:xfrm>
          <a:off x="286496" y="739201"/>
          <a:ext cx="8582026" cy="46394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92700">
                  <a:extLst>
                    <a:ext uri="{9D8B030D-6E8A-4147-A177-3AD203B41FA5}">
                      <a16:colId xmlns:a16="http://schemas.microsoft.com/office/drawing/2014/main" val="3048898633"/>
                    </a:ext>
                  </a:extLst>
                </a:gridCol>
                <a:gridCol w="3489326">
                  <a:extLst>
                    <a:ext uri="{9D8B030D-6E8A-4147-A177-3AD203B41FA5}">
                      <a16:colId xmlns:a16="http://schemas.microsoft.com/office/drawing/2014/main" val="3114835545"/>
                    </a:ext>
                  </a:extLst>
                </a:gridCol>
              </a:tblGrid>
              <a:tr h="370011">
                <a:tc rowSpan="2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전달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445254"/>
                  </a:ext>
                </a:extLst>
              </a:tr>
              <a:tr h="2746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 err="1"/>
                        <a:t>콜로니의</a:t>
                      </a:r>
                      <a:r>
                        <a:rPr lang="ko-KR" altLang="en-US" sz="1200" dirty="0"/>
                        <a:t> 중심부에 도착한 주인공은 마지막으로 살아남은 동료와 함께 작전을 마무리 하려고 함</a:t>
                      </a:r>
                      <a:endParaRPr lang="en-US" altLang="ko-KR" sz="1200" dirty="0"/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보스 몬스터의 공격에 실패하고 동료의 대사를 통해 스킬을 사용하는 방법을 전달</a:t>
                      </a:r>
                      <a:endParaRPr lang="en-US" altLang="ko-KR" sz="1200" dirty="0"/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공격에 성공하면 밝은 빛을 내며 시간대가 변경된다</a:t>
                      </a:r>
                      <a:r>
                        <a:rPr lang="en-US" altLang="ko-KR" sz="1200" dirty="0"/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3004599"/>
                  </a:ext>
                </a:extLst>
              </a:tr>
              <a:tr h="370011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tint val="40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08176"/>
                  </a:ext>
                </a:extLst>
              </a:tr>
              <a:tr h="1111834">
                <a:tc gridSpan="2">
                  <a:txBody>
                    <a:bodyPr/>
                    <a:lstStyle/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게임에서 제일 화려한 이펙트를 가진 스킬을 활용함으로 앞으로 유저가 사용하게 될 스킬에 대한 호기심을 유발</a:t>
                      </a:r>
                      <a:endParaRPr lang="en-US" altLang="ko-KR" sz="1200" dirty="0"/>
                    </a:p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스킬의 사용방법을 익히는 튜토리얼을 진행</a:t>
                      </a:r>
                      <a:endParaRPr lang="en-US" altLang="ko-KR" sz="1200" dirty="0"/>
                    </a:p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앞으로 주인공의 이야기 시점이 과거로 가는 이유를 스토리를 통해 전달</a:t>
                      </a:r>
                      <a:endParaRPr lang="en-US" altLang="ko-KR" sz="1200" dirty="0"/>
                    </a:p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802917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8BBD710D-B834-4459-9ED7-0E477DEA2B19}"/>
              </a:ext>
            </a:extLst>
          </p:cNvPr>
          <p:cNvGrpSpPr/>
          <p:nvPr/>
        </p:nvGrpSpPr>
        <p:grpSpPr>
          <a:xfrm>
            <a:off x="462691" y="892175"/>
            <a:ext cx="4656242" cy="2705208"/>
            <a:chOff x="944459" y="1228742"/>
            <a:chExt cx="4656242" cy="2705208"/>
          </a:xfrm>
        </p:grpSpPr>
        <p:pic>
          <p:nvPicPr>
            <p:cNvPr id="10" name="그림 9" descr="건물, 사진, 하얀색, 테이블이(가) 표시된 사진&#10;&#10;자동 생성된 설명">
              <a:extLst>
                <a:ext uri="{FF2B5EF4-FFF2-40B4-BE49-F238E27FC236}">
                  <a16:creationId xmlns:a16="http://schemas.microsoft.com/office/drawing/2014/main" id="{FAA97F88-0A18-4D27-9AE2-C9968DDC3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4459" y="1228742"/>
              <a:ext cx="4656242" cy="2705208"/>
            </a:xfrm>
            <a:prstGeom prst="rect">
              <a:avLst/>
            </a:prstGeom>
          </p:spPr>
        </p:pic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F6AF29E-4946-4CC7-8D8F-DD136089870D}"/>
                </a:ext>
              </a:extLst>
            </p:cNvPr>
            <p:cNvSpPr/>
            <p:nvPr/>
          </p:nvSpPr>
          <p:spPr>
            <a:xfrm>
              <a:off x="3108582" y="2356508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주인공</a:t>
              </a: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8951C43-EA0E-4BB4-AA4F-FE5D04B1A1D2}"/>
                </a:ext>
              </a:extLst>
            </p:cNvPr>
            <p:cNvGrpSpPr/>
            <p:nvPr/>
          </p:nvGrpSpPr>
          <p:grpSpPr>
            <a:xfrm>
              <a:off x="944459" y="1234695"/>
              <a:ext cx="1151426" cy="377756"/>
              <a:chOff x="555502" y="718346"/>
              <a:chExt cx="2234590" cy="733116"/>
            </a:xfrm>
          </p:grpSpPr>
          <p:sp>
            <p:nvSpPr>
              <p:cNvPr id="21" name="사각형: 잘린 대각선 방향 모서리 20">
                <a:extLst>
                  <a:ext uri="{FF2B5EF4-FFF2-40B4-BE49-F238E27FC236}">
                    <a16:creationId xmlns:a16="http://schemas.microsoft.com/office/drawing/2014/main" id="{A99988CC-C20E-46E9-B59C-782894B0B99F}"/>
                  </a:ext>
                </a:extLst>
              </p:cNvPr>
              <p:cNvSpPr/>
              <p:nvPr/>
            </p:nvSpPr>
            <p:spPr>
              <a:xfrm>
                <a:off x="555502" y="718346"/>
                <a:ext cx="1664677" cy="733116"/>
              </a:xfrm>
              <a:prstGeom prst="snip2Diag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ko-KR" altLang="en-US" sz="900" dirty="0">
                    <a:solidFill>
                      <a:schemeClr val="tx1"/>
                    </a:solidFill>
                  </a:rPr>
                  <a:t>방어도</a:t>
                </a:r>
              </a:p>
            </p:txBody>
          </p:sp>
          <p:sp>
            <p:nvSpPr>
              <p:cNvPr id="22" name="사각형: 잘린 대각선 방향 모서리 21">
                <a:extLst>
                  <a:ext uri="{FF2B5EF4-FFF2-40B4-BE49-F238E27FC236}">
                    <a16:creationId xmlns:a16="http://schemas.microsoft.com/office/drawing/2014/main" id="{F3FA3AFB-1247-4109-A643-B7CA4EE21A0A}"/>
                  </a:ext>
                </a:extLst>
              </p:cNvPr>
              <p:cNvSpPr/>
              <p:nvPr/>
            </p:nvSpPr>
            <p:spPr>
              <a:xfrm>
                <a:off x="555502" y="724998"/>
                <a:ext cx="2234590" cy="358305"/>
              </a:xfrm>
              <a:prstGeom prst="snip2DiagRect">
                <a:avLst/>
              </a:prstGeom>
              <a:solidFill>
                <a:srgbClr val="E5203E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solidFill>
                      <a:schemeClr val="tx1"/>
                    </a:solidFill>
                  </a:rPr>
                  <a:t>체력</a:t>
                </a:r>
                <a:endParaRPr lang="ko-KR" altLang="en-US" sz="13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4BA99A3A-DD54-42C4-A9A3-B22C3EAEA09B}"/>
                </a:ext>
              </a:extLst>
            </p:cNvPr>
            <p:cNvSpPr/>
            <p:nvPr/>
          </p:nvSpPr>
          <p:spPr>
            <a:xfrm>
              <a:off x="3938394" y="1966342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동료</a:t>
              </a: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F2FF9D7-ECB0-4AF6-AA78-49EF17988D8E}"/>
                </a:ext>
              </a:extLst>
            </p:cNvPr>
            <p:cNvSpPr/>
            <p:nvPr/>
          </p:nvSpPr>
          <p:spPr>
            <a:xfrm>
              <a:off x="969366" y="1684902"/>
              <a:ext cx="1211494" cy="2175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보스</a:t>
              </a: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BC75ACE8-1EE3-4063-B458-BAB6378D5AC1}"/>
                </a:ext>
              </a:extLst>
            </p:cNvPr>
            <p:cNvSpPr/>
            <p:nvPr/>
          </p:nvSpPr>
          <p:spPr>
            <a:xfrm>
              <a:off x="1074720" y="3257306"/>
              <a:ext cx="590871" cy="5915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tx1"/>
                  </a:solidFill>
                </a:rPr>
                <a:t>조이스틱</a:t>
              </a: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00DDA04D-2039-4256-BC77-D4E4C6DECF47}"/>
                </a:ext>
              </a:extLst>
            </p:cNvPr>
            <p:cNvSpPr/>
            <p:nvPr/>
          </p:nvSpPr>
          <p:spPr>
            <a:xfrm>
              <a:off x="4736306" y="3184138"/>
              <a:ext cx="625961" cy="6267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>
                  <a:solidFill>
                    <a:schemeClr val="bg1"/>
                  </a:solidFill>
                </a:rPr>
                <a:t>공격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E8CFBC91-ACE0-4C91-B58D-736170A59F73}"/>
                </a:ext>
              </a:extLst>
            </p:cNvPr>
            <p:cNvSpPr/>
            <p:nvPr/>
          </p:nvSpPr>
          <p:spPr>
            <a:xfrm>
              <a:off x="5072458" y="2764000"/>
              <a:ext cx="377917" cy="3783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1"/>
                  </a:solidFill>
                </a:rPr>
                <a:t>교체</a:t>
              </a:r>
            </a:p>
          </p:txBody>
        </p:sp>
        <p:sp>
          <p:nvSpPr>
            <p:cNvPr id="18" name="말풍선: 타원형 17">
              <a:extLst>
                <a:ext uri="{FF2B5EF4-FFF2-40B4-BE49-F238E27FC236}">
                  <a16:creationId xmlns:a16="http://schemas.microsoft.com/office/drawing/2014/main" id="{BAFB8E0E-81AE-4AEE-9A32-4B8D7D5B28F3}"/>
                </a:ext>
              </a:extLst>
            </p:cNvPr>
            <p:cNvSpPr/>
            <p:nvPr/>
          </p:nvSpPr>
          <p:spPr>
            <a:xfrm>
              <a:off x="3041573" y="1495719"/>
              <a:ext cx="906681" cy="593812"/>
            </a:xfrm>
            <a:prstGeom prst="wedgeEllipseCallout">
              <a:avLst>
                <a:gd name="adj1" fmla="val 41843"/>
                <a:gd name="adj2" fmla="val 7002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solidFill>
                  <a:schemeClr val="bg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4A53AB8B-BBDB-40F9-BDD6-820BBC47F8DB}"/>
                </a:ext>
              </a:extLst>
            </p:cNvPr>
            <p:cNvSpPr/>
            <p:nvPr/>
          </p:nvSpPr>
          <p:spPr>
            <a:xfrm>
              <a:off x="4197794" y="3335820"/>
              <a:ext cx="377917" cy="3783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1"/>
                  </a:solidFill>
                </a:rPr>
                <a:t>회피</a:t>
              </a: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807BCE6-2B54-4782-8BBB-531DC0A938DD}"/>
                </a:ext>
              </a:extLst>
            </p:cNvPr>
            <p:cNvSpPr/>
            <p:nvPr/>
          </p:nvSpPr>
          <p:spPr>
            <a:xfrm>
              <a:off x="4544215" y="2782052"/>
              <a:ext cx="377917" cy="3783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1"/>
                  </a:solidFill>
                </a:rPr>
                <a:t>스킬</a:t>
              </a:r>
            </a:p>
          </p:txBody>
        </p:sp>
      </p:grp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6364BB4-380D-45BE-9B40-98842D1308D5}"/>
              </a:ext>
            </a:extLst>
          </p:cNvPr>
          <p:cNvSpPr/>
          <p:nvPr/>
        </p:nvSpPr>
        <p:spPr>
          <a:xfrm>
            <a:off x="4001333" y="2338878"/>
            <a:ext cx="521168" cy="591591"/>
          </a:xfrm>
          <a:prstGeom prst="roundRect">
            <a:avLst/>
          </a:prstGeom>
          <a:noFill/>
          <a:ln w="63500">
            <a:solidFill>
              <a:srgbClr val="E52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24" name="텍스트 개체 틀 6">
            <a:extLst>
              <a:ext uri="{FF2B5EF4-FFF2-40B4-BE49-F238E27FC236}">
                <a16:creationId xmlns:a16="http://schemas.microsoft.com/office/drawing/2014/main" id="{9FAB8A8F-2CDE-45CA-8DF1-412F54C4949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 dirty="0"/>
              <a:t>정리</a:t>
            </a:r>
          </a:p>
        </p:txBody>
      </p:sp>
      <p:sp>
        <p:nvSpPr>
          <p:cNvPr id="25" name="제목 2">
            <a:extLst>
              <a:ext uri="{FF2B5EF4-FFF2-40B4-BE49-F238E27FC236}">
                <a16:creationId xmlns:a16="http://schemas.microsoft.com/office/drawing/2014/main" id="{25F572C0-C80D-422E-945B-FD2ED11C55C8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디자인 컨셉</a:t>
            </a:r>
          </a:p>
        </p:txBody>
      </p:sp>
    </p:spTree>
    <p:extLst>
      <p:ext uri="{BB962C8B-B14F-4D97-AF65-F5344CB8AC3E}">
        <p14:creationId xmlns:p14="http://schemas.microsoft.com/office/powerpoint/2010/main" val="15624901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0554D01-B6F3-4E8F-94AF-363BDA8BECA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12. </a:t>
            </a:r>
            <a:r>
              <a:rPr lang="ko-KR" altLang="en-US" dirty="0"/>
              <a:t>스토리 보드</a:t>
            </a:r>
            <a:r>
              <a:rPr lang="en-US" altLang="ko-KR" dirty="0"/>
              <a:t>(</a:t>
            </a:r>
            <a:r>
              <a:rPr lang="ko-KR" altLang="en-US" dirty="0"/>
              <a:t>튜토리얼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57C8595-FAB4-4A0C-878F-FABA695D9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DCC40E-1019-4127-A6B3-78A9AE4115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27D2E7F-54F5-42DD-A713-F438E9908AA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2A6210B-221E-4081-8367-DD81CAB370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41">
            <a:extLst>
              <a:ext uri="{FF2B5EF4-FFF2-40B4-BE49-F238E27FC236}">
                <a16:creationId xmlns:a16="http://schemas.microsoft.com/office/drawing/2014/main" id="{C1CD7C9B-4B65-498F-8C98-363CDDB00A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7209875"/>
              </p:ext>
            </p:extLst>
          </p:nvPr>
        </p:nvGraphicFramePr>
        <p:xfrm>
          <a:off x="286496" y="739201"/>
          <a:ext cx="8582026" cy="4597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92700">
                  <a:extLst>
                    <a:ext uri="{9D8B030D-6E8A-4147-A177-3AD203B41FA5}">
                      <a16:colId xmlns:a16="http://schemas.microsoft.com/office/drawing/2014/main" val="3048898633"/>
                    </a:ext>
                  </a:extLst>
                </a:gridCol>
                <a:gridCol w="3489326">
                  <a:extLst>
                    <a:ext uri="{9D8B030D-6E8A-4147-A177-3AD203B41FA5}">
                      <a16:colId xmlns:a16="http://schemas.microsoft.com/office/drawing/2014/main" val="3114835545"/>
                    </a:ext>
                  </a:extLst>
                </a:gridCol>
              </a:tblGrid>
              <a:tr h="370011">
                <a:tc rowSpan="2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전달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445254"/>
                  </a:ext>
                </a:extLst>
              </a:tr>
              <a:tr h="2746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눈을 뜬 주인공에게 관심을 보이는 박사를 통해 유저가 주인공의 성능이 내려간 것을 </a:t>
                      </a:r>
                      <a:r>
                        <a:rPr lang="ko-KR" altLang="en-US" sz="1200" dirty="0" err="1"/>
                        <a:t>알게됨</a:t>
                      </a:r>
                      <a:endParaRPr lang="en-US" altLang="ko-KR" sz="1200" dirty="0"/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이후 박사의 대사를 통해 앞으로 유저가 할 수 있는 것들을 소개 받는다</a:t>
                      </a:r>
                      <a:r>
                        <a:rPr lang="en-US" altLang="ko-KR" sz="1200" dirty="0"/>
                        <a:t>.</a:t>
                      </a:r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포탈을 통해 유저가 전투를 진행하러 이동할 수 있음을 학습한다</a:t>
                      </a:r>
                      <a:r>
                        <a:rPr lang="en-US" altLang="ko-KR" sz="1200" dirty="0"/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3004599"/>
                  </a:ext>
                </a:extLst>
              </a:tr>
              <a:tr h="370011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tint val="40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08176"/>
                  </a:ext>
                </a:extLst>
              </a:tr>
              <a:tr h="1111834">
                <a:tc gridSpan="2">
                  <a:txBody>
                    <a:bodyPr/>
                    <a:lstStyle/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앞으로 유저가 즐길 수 있는 컨텐츠를 어디에 무엇이 있는지 알려주는 튜토리얼을 진행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802917"/>
                  </a:ext>
                </a:extLst>
              </a:tr>
            </a:tbl>
          </a:graphicData>
        </a:graphic>
      </p:graphicFrame>
      <p:pic>
        <p:nvPicPr>
          <p:cNvPr id="9" name="Picture 2" descr="7.png">
            <a:extLst>
              <a:ext uri="{FF2B5EF4-FFF2-40B4-BE49-F238E27FC236}">
                <a16:creationId xmlns:a16="http://schemas.microsoft.com/office/drawing/2014/main" id="{AB544792-AA70-423B-BB83-D337E555F2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77770" y="1064374"/>
            <a:ext cx="4628077" cy="2452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00AB483-01CB-4183-820A-2299A92D6206}"/>
              </a:ext>
            </a:extLst>
          </p:cNvPr>
          <p:cNvSpPr/>
          <p:nvPr/>
        </p:nvSpPr>
        <p:spPr>
          <a:xfrm>
            <a:off x="377770" y="2381609"/>
            <a:ext cx="266152" cy="352308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9490338-C278-4142-8531-C931CE77ADF4}"/>
              </a:ext>
            </a:extLst>
          </p:cNvPr>
          <p:cNvSpPr/>
          <p:nvPr/>
        </p:nvSpPr>
        <p:spPr>
          <a:xfrm>
            <a:off x="2497972" y="2037705"/>
            <a:ext cx="387672" cy="6962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>
                <a:solidFill>
                  <a:schemeClr val="bg1"/>
                </a:solidFill>
              </a:rPr>
              <a:t>주인공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712C5CC4-67F7-47D9-902D-DEE67564467D}"/>
              </a:ext>
            </a:extLst>
          </p:cNvPr>
          <p:cNvSpPr/>
          <p:nvPr/>
        </p:nvSpPr>
        <p:spPr>
          <a:xfrm>
            <a:off x="3250678" y="2037705"/>
            <a:ext cx="387672" cy="6962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>
                <a:solidFill>
                  <a:schemeClr val="bg1"/>
                </a:solidFill>
              </a:rPr>
              <a:t>박사</a:t>
            </a:r>
          </a:p>
        </p:txBody>
      </p:sp>
      <p:sp>
        <p:nvSpPr>
          <p:cNvPr id="13" name="말풍선: 타원형 12">
            <a:extLst>
              <a:ext uri="{FF2B5EF4-FFF2-40B4-BE49-F238E27FC236}">
                <a16:creationId xmlns:a16="http://schemas.microsoft.com/office/drawing/2014/main" id="{70046AB4-C5E4-47AC-BCE6-877EFF94076C}"/>
              </a:ext>
            </a:extLst>
          </p:cNvPr>
          <p:cNvSpPr/>
          <p:nvPr/>
        </p:nvSpPr>
        <p:spPr>
          <a:xfrm>
            <a:off x="2432303" y="1274920"/>
            <a:ext cx="906681" cy="593812"/>
          </a:xfrm>
          <a:prstGeom prst="wedgeEllipseCallout">
            <a:avLst>
              <a:gd name="adj1" fmla="val 41843"/>
              <a:gd name="adj2" fmla="val 7002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bg1"/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5070A7F-A07F-496F-ADB0-E3B0F46A6068}"/>
              </a:ext>
            </a:extLst>
          </p:cNvPr>
          <p:cNvSpPr/>
          <p:nvPr/>
        </p:nvSpPr>
        <p:spPr>
          <a:xfrm>
            <a:off x="553390" y="2730334"/>
            <a:ext cx="590871" cy="5915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조이스틱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55E72D8-3048-4F7E-B3F1-FDE69DF85F40}"/>
              </a:ext>
            </a:extLst>
          </p:cNvPr>
          <p:cNvSpPr/>
          <p:nvPr/>
        </p:nvSpPr>
        <p:spPr>
          <a:xfrm>
            <a:off x="3183930" y="1995017"/>
            <a:ext cx="521168" cy="750046"/>
          </a:xfrm>
          <a:prstGeom prst="roundRect">
            <a:avLst/>
          </a:prstGeom>
          <a:noFill/>
          <a:ln w="63500">
            <a:solidFill>
              <a:srgbClr val="E52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FBB4375-807F-4672-A778-E337A9D58386}"/>
              </a:ext>
            </a:extLst>
          </p:cNvPr>
          <p:cNvSpPr/>
          <p:nvPr/>
        </p:nvSpPr>
        <p:spPr>
          <a:xfrm>
            <a:off x="4160680" y="2745063"/>
            <a:ext cx="625961" cy="6267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>
                <a:solidFill>
                  <a:schemeClr val="bg1"/>
                </a:solidFill>
              </a:rPr>
              <a:t>공격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440D12A-ADC3-43C9-AB44-222E4ABC7940}"/>
              </a:ext>
            </a:extLst>
          </p:cNvPr>
          <p:cNvSpPr/>
          <p:nvPr/>
        </p:nvSpPr>
        <p:spPr>
          <a:xfrm>
            <a:off x="4356938" y="2347439"/>
            <a:ext cx="625961" cy="2551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>
                <a:solidFill>
                  <a:schemeClr val="bg1"/>
                </a:solidFill>
              </a:rPr>
              <a:t>포탈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776A09E6-E610-4D6D-958E-1382AD77F075}"/>
              </a:ext>
            </a:extLst>
          </p:cNvPr>
          <p:cNvSpPr/>
          <p:nvPr/>
        </p:nvSpPr>
        <p:spPr>
          <a:xfrm>
            <a:off x="4409334" y="2291362"/>
            <a:ext cx="521168" cy="367270"/>
          </a:xfrm>
          <a:prstGeom prst="roundRect">
            <a:avLst/>
          </a:prstGeom>
          <a:noFill/>
          <a:ln w="63500">
            <a:solidFill>
              <a:srgbClr val="E520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19" name="텍스트 개체 틀 6">
            <a:extLst>
              <a:ext uri="{FF2B5EF4-FFF2-40B4-BE49-F238E27FC236}">
                <a16:creationId xmlns:a16="http://schemas.microsoft.com/office/drawing/2014/main" id="{BDE4D5BC-6A82-41CF-A743-ACF0B097711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 dirty="0"/>
              <a:t>정리</a:t>
            </a:r>
          </a:p>
        </p:txBody>
      </p:sp>
      <p:sp>
        <p:nvSpPr>
          <p:cNvPr id="20" name="제목 2">
            <a:extLst>
              <a:ext uri="{FF2B5EF4-FFF2-40B4-BE49-F238E27FC236}">
                <a16:creationId xmlns:a16="http://schemas.microsoft.com/office/drawing/2014/main" id="{96D1CD36-FA2C-4104-8D46-34DF8C60B44E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디자인 컨셉</a:t>
            </a:r>
          </a:p>
        </p:txBody>
      </p:sp>
    </p:spTree>
    <p:extLst>
      <p:ext uri="{BB962C8B-B14F-4D97-AF65-F5344CB8AC3E}">
        <p14:creationId xmlns:p14="http://schemas.microsoft.com/office/powerpoint/2010/main" val="3868744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AF0F109-C89A-4CBC-97E6-DFC1CEC5CF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12. </a:t>
            </a:r>
            <a:r>
              <a:rPr lang="ko-KR" altLang="en-US" dirty="0"/>
              <a:t>스토리 보드</a:t>
            </a:r>
            <a:r>
              <a:rPr lang="en-US" altLang="ko-KR" dirty="0"/>
              <a:t>(</a:t>
            </a:r>
            <a:r>
              <a:rPr lang="ko-KR" altLang="en-US" dirty="0"/>
              <a:t>챕터 선택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3685BB8-004B-4992-AB0D-0F952734B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B768E6-D3EC-4465-9E12-F0ABCAA81D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AF231A-2749-4DF1-B60A-63FB06A2FA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5AE08C33-0C05-4C54-9DF9-FB192C6175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41">
            <a:extLst>
              <a:ext uri="{FF2B5EF4-FFF2-40B4-BE49-F238E27FC236}">
                <a16:creationId xmlns:a16="http://schemas.microsoft.com/office/drawing/2014/main" id="{929CB25F-767F-4D58-A1A9-265557EBDC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1162684"/>
              </p:ext>
            </p:extLst>
          </p:nvPr>
        </p:nvGraphicFramePr>
        <p:xfrm>
          <a:off x="286496" y="739201"/>
          <a:ext cx="8582026" cy="4597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92700">
                  <a:extLst>
                    <a:ext uri="{9D8B030D-6E8A-4147-A177-3AD203B41FA5}">
                      <a16:colId xmlns:a16="http://schemas.microsoft.com/office/drawing/2014/main" val="3048898633"/>
                    </a:ext>
                  </a:extLst>
                </a:gridCol>
                <a:gridCol w="3489326">
                  <a:extLst>
                    <a:ext uri="{9D8B030D-6E8A-4147-A177-3AD203B41FA5}">
                      <a16:colId xmlns:a16="http://schemas.microsoft.com/office/drawing/2014/main" val="3114835545"/>
                    </a:ext>
                  </a:extLst>
                </a:gridCol>
              </a:tblGrid>
              <a:tr h="370011">
                <a:tc rowSpan="2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전달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445254"/>
                  </a:ext>
                </a:extLst>
              </a:tr>
              <a:tr h="2746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유저가 챕터를 선택하게 되면 해당하는 스토리를 박사의 대사를 통해 유저에게 전달함</a:t>
                      </a:r>
                      <a:endParaRPr lang="en-US" altLang="ko-KR" sz="1200" dirty="0"/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박사의 대사가 끝나면 스토리를 요약한 정보와 해당 챕터에서 획득할 수 있는 보상을 화면에 보여준다</a:t>
                      </a:r>
                      <a:r>
                        <a:rPr lang="en-US" altLang="ko-KR" sz="1200" dirty="0"/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3004599"/>
                  </a:ext>
                </a:extLst>
              </a:tr>
              <a:tr h="370011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tint val="40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08176"/>
                  </a:ext>
                </a:extLst>
              </a:tr>
              <a:tr h="1111834">
                <a:tc gridSpan="2">
                  <a:txBody>
                    <a:bodyPr/>
                    <a:lstStyle/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챕터를 진행하면서 유저에게 필요한 정보를 미리 제공</a:t>
                      </a:r>
                      <a:endParaRPr lang="en-US" altLang="ko-KR" sz="1200" dirty="0"/>
                    </a:p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보상과 기타 스토리를 통해 유저가 원하는 챕터를 선택적으로 플레이하도록 유도</a:t>
                      </a:r>
                      <a:endParaRPr lang="en-US" altLang="ko-KR" sz="1200" dirty="0"/>
                    </a:p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주의 사항이나 위험 요소를 스토리를 통해 전달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802917"/>
                  </a:ext>
                </a:extLst>
              </a:tr>
            </a:tbl>
          </a:graphicData>
        </a:graphic>
      </p:graphicFrame>
      <p:pic>
        <p:nvPicPr>
          <p:cNvPr id="9" name="Picture 2" descr="7.png">
            <a:extLst>
              <a:ext uri="{FF2B5EF4-FFF2-40B4-BE49-F238E27FC236}">
                <a16:creationId xmlns:a16="http://schemas.microsoft.com/office/drawing/2014/main" id="{7B6BBB42-235C-433B-87DC-FC621C5066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77770" y="1064374"/>
            <a:ext cx="4628077" cy="2452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3F8715C-C941-43F1-B710-107D67C8024C}"/>
              </a:ext>
            </a:extLst>
          </p:cNvPr>
          <p:cNvSpPr/>
          <p:nvPr/>
        </p:nvSpPr>
        <p:spPr>
          <a:xfrm>
            <a:off x="377770" y="2381609"/>
            <a:ext cx="266152" cy="352308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A62F6A7-601B-4FA0-99E5-F27A157BCF64}"/>
              </a:ext>
            </a:extLst>
          </p:cNvPr>
          <p:cNvSpPr/>
          <p:nvPr/>
        </p:nvSpPr>
        <p:spPr>
          <a:xfrm flipH="1">
            <a:off x="1925925" y="2095214"/>
            <a:ext cx="266152" cy="6962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>
                <a:solidFill>
                  <a:schemeClr val="bg1"/>
                </a:solidFill>
              </a:rPr>
              <a:t>주인공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F5C97073-21D5-4E3F-A529-BB503D240F3E}"/>
              </a:ext>
            </a:extLst>
          </p:cNvPr>
          <p:cNvSpPr/>
          <p:nvPr/>
        </p:nvSpPr>
        <p:spPr>
          <a:xfrm>
            <a:off x="4071465" y="2161288"/>
            <a:ext cx="387672" cy="6962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>
                <a:solidFill>
                  <a:schemeClr val="bg1"/>
                </a:solidFill>
              </a:rPr>
              <a:t>박사</a:t>
            </a:r>
          </a:p>
        </p:txBody>
      </p:sp>
      <p:sp>
        <p:nvSpPr>
          <p:cNvPr id="13" name="말풍선: 타원형 12">
            <a:extLst>
              <a:ext uri="{FF2B5EF4-FFF2-40B4-BE49-F238E27FC236}">
                <a16:creationId xmlns:a16="http://schemas.microsoft.com/office/drawing/2014/main" id="{6E4541DD-6297-4856-BFF2-2868683E86F6}"/>
              </a:ext>
            </a:extLst>
          </p:cNvPr>
          <p:cNvSpPr/>
          <p:nvPr/>
        </p:nvSpPr>
        <p:spPr>
          <a:xfrm>
            <a:off x="3253090" y="1398503"/>
            <a:ext cx="906681" cy="593812"/>
          </a:xfrm>
          <a:prstGeom prst="wedgeEllipseCallout">
            <a:avLst>
              <a:gd name="adj1" fmla="val 41843"/>
              <a:gd name="adj2" fmla="val 7002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AE4CEAF-2D59-4979-BA10-EE3B856E2103}"/>
              </a:ext>
            </a:extLst>
          </p:cNvPr>
          <p:cNvSpPr/>
          <p:nvPr/>
        </p:nvSpPr>
        <p:spPr>
          <a:xfrm>
            <a:off x="1079500" y="2557763"/>
            <a:ext cx="3080271" cy="9594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획득 가능 보상 내역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3E0194-497B-4F19-88DF-4B012F5DFEA3}"/>
              </a:ext>
            </a:extLst>
          </p:cNvPr>
          <p:cNvSpPr/>
          <p:nvPr/>
        </p:nvSpPr>
        <p:spPr>
          <a:xfrm>
            <a:off x="4159771" y="3124200"/>
            <a:ext cx="846076" cy="3930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취소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D7BAE0A-11FC-4B70-9456-3E43902DBA51}"/>
              </a:ext>
            </a:extLst>
          </p:cNvPr>
          <p:cNvSpPr/>
          <p:nvPr/>
        </p:nvSpPr>
        <p:spPr>
          <a:xfrm>
            <a:off x="4159771" y="2717801"/>
            <a:ext cx="846076" cy="3930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선택</a:t>
            </a:r>
          </a:p>
        </p:txBody>
      </p:sp>
      <p:sp>
        <p:nvSpPr>
          <p:cNvPr id="17" name="텍스트 개체 틀 6">
            <a:extLst>
              <a:ext uri="{FF2B5EF4-FFF2-40B4-BE49-F238E27FC236}">
                <a16:creationId xmlns:a16="http://schemas.microsoft.com/office/drawing/2014/main" id="{50E0E285-4364-4DF9-A6C0-99DB0C64489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 dirty="0"/>
              <a:t>정리</a:t>
            </a:r>
          </a:p>
        </p:txBody>
      </p:sp>
      <p:sp>
        <p:nvSpPr>
          <p:cNvPr id="18" name="제목 2">
            <a:extLst>
              <a:ext uri="{FF2B5EF4-FFF2-40B4-BE49-F238E27FC236}">
                <a16:creationId xmlns:a16="http://schemas.microsoft.com/office/drawing/2014/main" id="{CD62A235-897E-4DB1-9A68-756D1D9AADA5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디자인 컨셉</a:t>
            </a:r>
          </a:p>
        </p:txBody>
      </p:sp>
    </p:spTree>
    <p:extLst>
      <p:ext uri="{BB962C8B-B14F-4D97-AF65-F5344CB8AC3E}">
        <p14:creationId xmlns:p14="http://schemas.microsoft.com/office/powerpoint/2010/main" val="9622432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185258C-34A0-4AC8-8406-165D701E6A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12. </a:t>
            </a:r>
            <a:r>
              <a:rPr lang="ko-KR" altLang="en-US" dirty="0"/>
              <a:t>스토리 보드</a:t>
            </a:r>
            <a:r>
              <a:rPr lang="en-US" altLang="ko-KR" dirty="0"/>
              <a:t>(</a:t>
            </a:r>
            <a:r>
              <a:rPr lang="ko-KR" altLang="en-US" dirty="0"/>
              <a:t>보스 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A6180E5-16E8-44C4-AD75-80E9349A1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25A4E6-6636-4D87-8423-1ECECACE82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2669FE4-153F-4243-844A-33A044967D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B28F09E-CA93-4078-9B22-F3B083B7C5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41">
            <a:extLst>
              <a:ext uri="{FF2B5EF4-FFF2-40B4-BE49-F238E27FC236}">
                <a16:creationId xmlns:a16="http://schemas.microsoft.com/office/drawing/2014/main" id="{A47354E0-2858-4E14-A307-B02316009E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7081755"/>
              </p:ext>
            </p:extLst>
          </p:nvPr>
        </p:nvGraphicFramePr>
        <p:xfrm>
          <a:off x="286496" y="739201"/>
          <a:ext cx="8582026" cy="46394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92700">
                  <a:extLst>
                    <a:ext uri="{9D8B030D-6E8A-4147-A177-3AD203B41FA5}">
                      <a16:colId xmlns:a16="http://schemas.microsoft.com/office/drawing/2014/main" val="3048898633"/>
                    </a:ext>
                  </a:extLst>
                </a:gridCol>
                <a:gridCol w="3489326">
                  <a:extLst>
                    <a:ext uri="{9D8B030D-6E8A-4147-A177-3AD203B41FA5}">
                      <a16:colId xmlns:a16="http://schemas.microsoft.com/office/drawing/2014/main" val="3114835545"/>
                    </a:ext>
                  </a:extLst>
                </a:gridCol>
              </a:tblGrid>
              <a:tr h="370011">
                <a:tc rowSpan="2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전달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445254"/>
                  </a:ext>
                </a:extLst>
              </a:tr>
              <a:tr h="2746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보스 룸에 입장 또는 퇴장하기 전에 해당 보스의 대사를 통해 스토리를 전달</a:t>
                      </a:r>
                      <a:endParaRPr lang="en-US" altLang="ko-KR" sz="1200" dirty="0"/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보스들의 대사가 게임소개를 반영</a:t>
                      </a:r>
                      <a:endParaRPr lang="en-US" altLang="ko-KR" sz="1200" dirty="0"/>
                    </a:p>
                    <a:p>
                      <a:pPr marL="342900" indent="-3429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이후 스토리의 복선을 위해 의미 심장한 대사를 하나씩 남겨둠</a:t>
                      </a:r>
                      <a:endParaRPr lang="en-US" altLang="ko-KR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3004599"/>
                  </a:ext>
                </a:extLst>
              </a:tr>
              <a:tr h="370011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tint val="40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708176"/>
                  </a:ext>
                </a:extLst>
              </a:tr>
              <a:tr h="1111834">
                <a:tc gridSpan="2">
                  <a:txBody>
                    <a:bodyPr/>
                    <a:lstStyle/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챕터 별 스토리를 가장 효과적으로 전달할 수 있는 방법이라 생각함</a:t>
                      </a:r>
                      <a:endParaRPr lang="en-US" altLang="ko-KR" sz="1200" dirty="0"/>
                    </a:p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룸 마다 스토리를 전달할 경우 게임에 집중력을 침해 할 것이라 생각했다</a:t>
                      </a:r>
                      <a:r>
                        <a:rPr lang="en-US" altLang="ko-KR" sz="1200" dirty="0"/>
                        <a:t>.</a:t>
                      </a:r>
                    </a:p>
                    <a:p>
                      <a:pPr marL="228600" indent="-228600" latinLnBrk="1">
                        <a:lnSpc>
                          <a:spcPct val="150000"/>
                        </a:lnSpc>
                        <a:buAutoNum type="arabicPeriod"/>
                      </a:pPr>
                      <a:r>
                        <a:rPr lang="ko-KR" altLang="en-US" sz="1200" dirty="0"/>
                        <a:t>스테이지 보스 </a:t>
                      </a:r>
                      <a:r>
                        <a:rPr lang="en-US" altLang="ko-KR" sz="1200" dirty="0"/>
                        <a:t>/ </a:t>
                      </a:r>
                      <a:r>
                        <a:rPr lang="ko-KR" altLang="en-US" sz="1200" dirty="0"/>
                        <a:t>챕터 보스 룸에 입장 또는 퇴장할 때 스토리를 전달함으로 앞으로 있을 다른 전투에 대한 정보를 미리 유저에게 전달함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802917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9BF0E65E-8231-4189-B364-B7CBE21C989E}"/>
              </a:ext>
            </a:extLst>
          </p:cNvPr>
          <p:cNvGrpSpPr/>
          <p:nvPr/>
        </p:nvGrpSpPr>
        <p:grpSpPr>
          <a:xfrm>
            <a:off x="462691" y="892175"/>
            <a:ext cx="4656242" cy="2705208"/>
            <a:chOff x="944459" y="1228742"/>
            <a:chExt cx="4656242" cy="2705208"/>
          </a:xfrm>
        </p:grpSpPr>
        <p:pic>
          <p:nvPicPr>
            <p:cNvPr id="10" name="그림 9" descr="건물, 사진, 하얀색, 테이블이(가) 표시된 사진&#10;&#10;자동 생성된 설명">
              <a:extLst>
                <a:ext uri="{FF2B5EF4-FFF2-40B4-BE49-F238E27FC236}">
                  <a16:creationId xmlns:a16="http://schemas.microsoft.com/office/drawing/2014/main" id="{8E920BB8-20F5-412B-A6B2-02E5AC80B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4459" y="1228742"/>
              <a:ext cx="4656242" cy="2705208"/>
            </a:xfrm>
            <a:prstGeom prst="rect">
              <a:avLst/>
            </a:prstGeom>
          </p:spPr>
        </p:pic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5791576-6F5E-4D36-938B-C0B24B11065D}"/>
                </a:ext>
              </a:extLst>
            </p:cNvPr>
            <p:cNvSpPr/>
            <p:nvPr/>
          </p:nvSpPr>
          <p:spPr>
            <a:xfrm>
              <a:off x="3999080" y="2125258"/>
              <a:ext cx="387672" cy="6962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주인공</a:t>
              </a: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0167A64-A0D7-41D7-BFC7-106A2A9E49E2}"/>
                </a:ext>
              </a:extLst>
            </p:cNvPr>
            <p:cNvGrpSpPr/>
            <p:nvPr/>
          </p:nvGrpSpPr>
          <p:grpSpPr>
            <a:xfrm>
              <a:off x="944459" y="1234695"/>
              <a:ext cx="1151426" cy="377756"/>
              <a:chOff x="555502" y="718346"/>
              <a:chExt cx="2234590" cy="733116"/>
            </a:xfrm>
          </p:grpSpPr>
          <p:sp>
            <p:nvSpPr>
              <p:cNvPr id="20" name="사각형: 잘린 대각선 방향 모서리 19">
                <a:extLst>
                  <a:ext uri="{FF2B5EF4-FFF2-40B4-BE49-F238E27FC236}">
                    <a16:creationId xmlns:a16="http://schemas.microsoft.com/office/drawing/2014/main" id="{854692A4-1F3E-41B2-A5E4-AF930BCF9A6E}"/>
                  </a:ext>
                </a:extLst>
              </p:cNvPr>
              <p:cNvSpPr/>
              <p:nvPr/>
            </p:nvSpPr>
            <p:spPr>
              <a:xfrm>
                <a:off x="555502" y="718346"/>
                <a:ext cx="1664677" cy="733116"/>
              </a:xfrm>
              <a:prstGeom prst="snip2Diag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ko-KR" altLang="en-US" sz="900" dirty="0">
                    <a:solidFill>
                      <a:schemeClr val="tx1"/>
                    </a:solidFill>
                  </a:rPr>
                  <a:t>방어도</a:t>
                </a:r>
              </a:p>
            </p:txBody>
          </p:sp>
          <p:sp>
            <p:nvSpPr>
              <p:cNvPr id="21" name="사각형: 잘린 대각선 방향 모서리 20">
                <a:extLst>
                  <a:ext uri="{FF2B5EF4-FFF2-40B4-BE49-F238E27FC236}">
                    <a16:creationId xmlns:a16="http://schemas.microsoft.com/office/drawing/2014/main" id="{CA6BD1F3-43FD-4096-9B1A-D006B147838A}"/>
                  </a:ext>
                </a:extLst>
              </p:cNvPr>
              <p:cNvSpPr/>
              <p:nvPr/>
            </p:nvSpPr>
            <p:spPr>
              <a:xfrm>
                <a:off x="555502" y="724998"/>
                <a:ext cx="2234590" cy="358305"/>
              </a:xfrm>
              <a:prstGeom prst="snip2DiagRect">
                <a:avLst/>
              </a:prstGeom>
              <a:solidFill>
                <a:srgbClr val="E5203E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50" dirty="0">
                    <a:solidFill>
                      <a:schemeClr val="tx1"/>
                    </a:solidFill>
                  </a:rPr>
                  <a:t>체력</a:t>
                </a:r>
                <a:endParaRPr lang="ko-KR" altLang="en-US" sz="13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A82E36B4-5C70-4F58-B3A4-59DB96BF26EE}"/>
                </a:ext>
              </a:extLst>
            </p:cNvPr>
            <p:cNvSpPr/>
            <p:nvPr/>
          </p:nvSpPr>
          <p:spPr>
            <a:xfrm>
              <a:off x="969366" y="1684902"/>
              <a:ext cx="1211494" cy="21756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50" dirty="0">
                  <a:solidFill>
                    <a:schemeClr val="bg1"/>
                  </a:solidFill>
                </a:rPr>
                <a:t>보스</a:t>
              </a: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7F2D65E5-EEFC-4D3E-9C89-BF85367436A3}"/>
                </a:ext>
              </a:extLst>
            </p:cNvPr>
            <p:cNvSpPr/>
            <p:nvPr/>
          </p:nvSpPr>
          <p:spPr>
            <a:xfrm>
              <a:off x="1074720" y="3257306"/>
              <a:ext cx="590871" cy="5915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tx1"/>
                  </a:solidFill>
                </a:rPr>
                <a:t>조이스틱</a:t>
              </a: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76876DA5-B587-4061-A38E-7E4F9DA4C116}"/>
                </a:ext>
              </a:extLst>
            </p:cNvPr>
            <p:cNvSpPr/>
            <p:nvPr/>
          </p:nvSpPr>
          <p:spPr>
            <a:xfrm>
              <a:off x="4736306" y="3184138"/>
              <a:ext cx="625961" cy="6267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>
                  <a:solidFill>
                    <a:schemeClr val="bg1"/>
                  </a:solidFill>
                </a:rPr>
                <a:t>공격</a:t>
              </a:r>
              <a:endParaRPr lang="ko-KR" alt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449834AF-FA18-4A1E-AA51-90963824C756}"/>
                </a:ext>
              </a:extLst>
            </p:cNvPr>
            <p:cNvSpPr/>
            <p:nvPr/>
          </p:nvSpPr>
          <p:spPr>
            <a:xfrm>
              <a:off x="5072458" y="2764000"/>
              <a:ext cx="377917" cy="3783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1"/>
                  </a:solidFill>
                </a:rPr>
                <a:t>교체</a:t>
              </a:r>
            </a:p>
          </p:txBody>
        </p:sp>
        <p:sp>
          <p:nvSpPr>
            <p:cNvPr id="17" name="말풍선: 타원형 16">
              <a:extLst>
                <a:ext uri="{FF2B5EF4-FFF2-40B4-BE49-F238E27FC236}">
                  <a16:creationId xmlns:a16="http://schemas.microsoft.com/office/drawing/2014/main" id="{5D7E64F9-81F2-4351-95AC-EBA96EFC120B}"/>
                </a:ext>
              </a:extLst>
            </p:cNvPr>
            <p:cNvSpPr/>
            <p:nvPr/>
          </p:nvSpPr>
          <p:spPr>
            <a:xfrm>
              <a:off x="2736761" y="1495719"/>
              <a:ext cx="1211493" cy="593812"/>
            </a:xfrm>
            <a:prstGeom prst="wedgeEllipseCallout">
              <a:avLst>
                <a:gd name="adj1" fmla="val -91323"/>
                <a:gd name="adj2" fmla="val 7644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solidFill>
                  <a:schemeClr val="bg1"/>
                </a:solidFill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9AB39F57-B34F-4423-AD74-182F01DAFDFC}"/>
                </a:ext>
              </a:extLst>
            </p:cNvPr>
            <p:cNvSpPr/>
            <p:nvPr/>
          </p:nvSpPr>
          <p:spPr>
            <a:xfrm>
              <a:off x="4197794" y="3335820"/>
              <a:ext cx="377917" cy="3783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1"/>
                  </a:solidFill>
                </a:rPr>
                <a:t>회피</a:t>
              </a: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7FC0B79C-5763-4AFD-83CE-63F9A09E6994}"/>
                </a:ext>
              </a:extLst>
            </p:cNvPr>
            <p:cNvSpPr/>
            <p:nvPr/>
          </p:nvSpPr>
          <p:spPr>
            <a:xfrm>
              <a:off x="4544215" y="2782052"/>
              <a:ext cx="377917" cy="3783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bg1"/>
                  </a:solidFill>
                </a:rPr>
                <a:t>스킬</a:t>
              </a:r>
            </a:p>
          </p:txBody>
        </p:sp>
      </p:grpSp>
      <p:sp>
        <p:nvSpPr>
          <p:cNvPr id="22" name="텍스트 개체 틀 6">
            <a:extLst>
              <a:ext uri="{FF2B5EF4-FFF2-40B4-BE49-F238E27FC236}">
                <a16:creationId xmlns:a16="http://schemas.microsoft.com/office/drawing/2014/main" id="{55541690-35B0-424E-987B-7F2E0CA496D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 dirty="0"/>
              <a:t>정리</a:t>
            </a:r>
          </a:p>
        </p:txBody>
      </p:sp>
      <p:sp>
        <p:nvSpPr>
          <p:cNvPr id="23" name="제목 2">
            <a:extLst>
              <a:ext uri="{FF2B5EF4-FFF2-40B4-BE49-F238E27FC236}">
                <a16:creationId xmlns:a16="http://schemas.microsoft.com/office/drawing/2014/main" id="{4F67AFBF-8F2D-4E9A-8B18-81CDA5EF5CB1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디자인 컨셉</a:t>
            </a:r>
          </a:p>
        </p:txBody>
      </p:sp>
    </p:spTree>
    <p:extLst>
      <p:ext uri="{BB962C8B-B14F-4D97-AF65-F5344CB8AC3E}">
        <p14:creationId xmlns:p14="http://schemas.microsoft.com/office/powerpoint/2010/main" val="16109839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58EEE9B-1CA4-41DF-A867-54EE1E9B60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세계관 설정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B22523A-997B-4F2B-8277-4549E8BF7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0D5650-A8E0-411B-9C63-D6DC4A0BCF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16797F25-25FB-4A8D-9903-2B739704E5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81490" y="0"/>
            <a:ext cx="1483136" cy="377825"/>
          </a:xfrm>
        </p:spPr>
        <p:txBody>
          <a:bodyPr/>
          <a:lstStyle/>
          <a:p>
            <a:r>
              <a:rPr lang="ko-KR" altLang="en-US"/>
              <a:t>디자인 컨셉</a:t>
            </a:r>
          </a:p>
        </p:txBody>
      </p:sp>
      <p:graphicFrame>
        <p:nvGraphicFramePr>
          <p:cNvPr id="8" name="표 12">
            <a:extLst>
              <a:ext uri="{FF2B5EF4-FFF2-40B4-BE49-F238E27FC236}">
                <a16:creationId xmlns:a16="http://schemas.microsoft.com/office/drawing/2014/main" id="{5C838505-767F-4552-8709-8A616D9909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9374019"/>
              </p:ext>
            </p:extLst>
          </p:nvPr>
        </p:nvGraphicFramePr>
        <p:xfrm>
          <a:off x="292099" y="1044575"/>
          <a:ext cx="8582025" cy="4091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2820">
                  <a:extLst>
                    <a:ext uri="{9D8B030D-6E8A-4147-A177-3AD203B41FA5}">
                      <a16:colId xmlns:a16="http://schemas.microsoft.com/office/drawing/2014/main" val="3103680990"/>
                    </a:ext>
                  </a:extLst>
                </a:gridCol>
                <a:gridCol w="4748530">
                  <a:extLst>
                    <a:ext uri="{9D8B030D-6E8A-4147-A177-3AD203B41FA5}">
                      <a16:colId xmlns:a16="http://schemas.microsoft.com/office/drawing/2014/main" val="3507490402"/>
                    </a:ext>
                  </a:extLst>
                </a:gridCol>
                <a:gridCol w="2860675">
                  <a:extLst>
                    <a:ext uri="{9D8B030D-6E8A-4147-A177-3AD203B41FA5}">
                      <a16:colId xmlns:a16="http://schemas.microsoft.com/office/drawing/2014/main" val="26893315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인물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79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주인공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미래 사이보그 </a:t>
                      </a: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군인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인공지능을 막기위해 전투 중 폭파에 휘말려 과거로 시간을 이동하게 됨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박사의 도움으로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시공간을 조종하는 특수 장치를 장착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하게 됨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군인이기 때문에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무기를 자유자제로 다룰 수 있다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플레이의 목적을 부여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유저가 사용하는 스킬에 대한 개연성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다양한 무기를 자유자제로 사용하는 것에 대한 개연성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 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4604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박사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뛰어난 천재 공학자 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실험 중에 우연히 주인공을 불러오게 됨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매우 심각한 손상을 입은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주인공의 신체를 수리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해주게 됨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과거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콜로니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에 사는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명의 보스들과 알던 사이이며 그의 정보의 도움으로 주인공이 싸움을 하게 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유저를 도와주는 </a:t>
                      </a:r>
                      <a:r>
                        <a:rPr lang="en-US" altLang="ko-KR" sz="1100" dirty="0" err="1">
                          <a:solidFill>
                            <a:schemeClr val="tx1"/>
                          </a:solidFill>
                        </a:rPr>
                        <a:t>npc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유저의 캐릭터가 사망 이후 다시 살아 올 수 있는 이유가 됨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이후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스토리의 흑막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으로 사용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197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b="1" dirty="0">
                          <a:solidFill>
                            <a:schemeClr val="tx1"/>
                          </a:solidFill>
                        </a:rPr>
                        <a:t>관리자</a:t>
                      </a:r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100" dirty="0" err="1">
                          <a:solidFill>
                            <a:schemeClr val="tx1"/>
                          </a:solidFill>
                        </a:rPr>
                        <a:t>콜로니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를 관리하는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명의 보스 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각자 분야로 매우 뛰어난 공학적 지식을 가지고 있음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실험을 통해 각자의 신체를 개조함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보스들이 사라지면서 미래가 하나씩 바뀌게 된다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유저가 토벌해야 하는 대상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매력적인 적일 수록 플레이에 애착이 감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플레이어가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보스를 하나씩 클리어 해가면서 변화하는 세상을 보여줌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으로 게임에 몰입하게 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606875"/>
                  </a:ext>
                </a:extLst>
              </a:tr>
            </a:tbl>
          </a:graphicData>
        </a:graphic>
      </p:graphicFrame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0C826FA2-8D7A-4FFE-A98E-F25F027F43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1" name="텍스트 개체 틀 4">
            <a:extLst>
              <a:ext uri="{FF2B5EF4-FFF2-40B4-BE49-F238E27FC236}">
                <a16:creationId xmlns:a16="http://schemas.microsoft.com/office/drawing/2014/main" id="{90B89282-3C20-437C-A002-8E1D4C396F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63988" y="0"/>
            <a:ext cx="1117600" cy="377825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35905505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D049840-AB1C-4E2E-A118-1F06000CC9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세계관 설정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8DF9F691-E538-42C7-B174-F4BC421C4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B54E80-B078-4FBC-97E1-C6E5BE6EF5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graphicFrame>
        <p:nvGraphicFramePr>
          <p:cNvPr id="8" name="표 12">
            <a:extLst>
              <a:ext uri="{FF2B5EF4-FFF2-40B4-BE49-F238E27FC236}">
                <a16:creationId xmlns:a16="http://schemas.microsoft.com/office/drawing/2014/main" id="{73854168-7229-4BE2-A551-5B44972D60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133726"/>
              </p:ext>
            </p:extLst>
          </p:nvPr>
        </p:nvGraphicFramePr>
        <p:xfrm>
          <a:off x="280987" y="859044"/>
          <a:ext cx="8603933" cy="45713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2820">
                  <a:extLst>
                    <a:ext uri="{9D8B030D-6E8A-4147-A177-3AD203B41FA5}">
                      <a16:colId xmlns:a16="http://schemas.microsoft.com/office/drawing/2014/main" val="3103680990"/>
                    </a:ext>
                  </a:extLst>
                </a:gridCol>
                <a:gridCol w="4397693">
                  <a:extLst>
                    <a:ext uri="{9D8B030D-6E8A-4147-A177-3AD203B41FA5}">
                      <a16:colId xmlns:a16="http://schemas.microsoft.com/office/drawing/2014/main" val="3507490402"/>
                    </a:ext>
                  </a:extLst>
                </a:gridCol>
                <a:gridCol w="3233420">
                  <a:extLst>
                    <a:ext uri="{9D8B030D-6E8A-4147-A177-3AD203B41FA5}">
                      <a16:colId xmlns:a16="http://schemas.microsoft.com/office/drawing/2014/main" val="26893315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인물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79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/>
                        <a:t>콜로니</a:t>
                      </a:r>
                      <a:endParaRPr lang="ko-KR" altLang="en-US" sz="16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과거에 과학적 연구를 위해 만들어진 하늘을 나는 비행 섬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100" dirty="0"/>
                        <a:t>6</a:t>
                      </a:r>
                      <a:r>
                        <a:rPr lang="ko-KR" altLang="en-US" sz="1100" dirty="0"/>
                        <a:t>명의 과학자가 구역을 나눠 관리함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미래에 인공지능을 개발해 인류를 통제하기 시작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이후 주인공을 과거로 시간이동 하게 만드는 장소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사건의 발단</a:t>
                      </a:r>
                      <a:r>
                        <a:rPr lang="en-US" altLang="ko-KR" sz="1100" dirty="0"/>
                        <a:t>,</a:t>
                      </a:r>
                      <a:r>
                        <a:rPr lang="en-US" altLang="ko-KR" sz="1100" b="0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유저가 게임을 플레이하는 주요 무대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게임이 진행되는 메인 무대로 과학자들이 만든 요세라면 다양한 방어 요소가 있을 것</a:t>
                      </a:r>
                      <a:endParaRPr lang="en-US" altLang="ko-KR" sz="12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과학 요새 이기 때문에 나오는 방해요소에 정당성을 가짐</a:t>
                      </a:r>
                      <a:endParaRPr lang="en-US" altLang="ko-KR" sz="12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4604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에테르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스토리 상 에너지 동력원이자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게임 내 중요한 제화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에테르라는 물질을 통해 로봇들이 움직일 수 있음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특수한 경우 시공간까지 제어 할 수 있음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해당 기술은 주인공을 돕는 박사만이 할 수 있는 기술 </a:t>
                      </a:r>
                      <a:endParaRPr lang="en-US" altLang="ko-KR" sz="1100" dirty="0"/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100" dirty="0"/>
                        <a:t>이후 스토리의 복선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게임 내 획득해야 하는 필수 제화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플레이에 직접 적으로 영향을 주는 요소 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유저가 수집해야 하는 필수 제화에 의미를 부여함으로 게임 내에서 매우 중요한 요소임을 스토리로 유저에게 연출 할 수 있음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세계관에서 적 로봇들이 움직일 수 있는 이유와 적을 처치하면서 얻는 제화와 상관관계를 설명할 수 있음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6197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시공간</a:t>
                      </a:r>
                      <a:endParaRPr lang="en-US" altLang="ko-KR" sz="16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에테르라는 물질을 통해 제어할 수 있는 현실에서는 불가능한 기술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시공간을 제어하기 위해 많은 양의 에테르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동력원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가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이</a:t>
                      </a:r>
                      <a:r>
                        <a:rPr lang="en-US" altLang="ko-KR" sz="1100" dirty="0"/>
                        <a:t>)</a:t>
                      </a:r>
                      <a:r>
                        <a:rPr lang="ko-KR" altLang="en-US" sz="1100" dirty="0"/>
                        <a:t> 필요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주인공이 사망하기 직전 에테르 장치를 활용해 과거로 넘어 갈 수 있다</a:t>
                      </a:r>
                      <a:r>
                        <a:rPr lang="en-US" altLang="ko-KR" sz="1100" dirty="0"/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캐릭터가 죽어도 다시 살아날 수 있는 이유</a:t>
                      </a:r>
                      <a:r>
                        <a:rPr lang="ko-KR" altLang="en-US" sz="1100" dirty="0"/>
                        <a:t>를 스토리로 표현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주인공의 스킬의 컨셉에 대한 개연성 부여 요소</a:t>
                      </a:r>
                      <a:endParaRPr lang="en-US" altLang="ko-KR" sz="11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현실에 불가능한 기술에 대한 거부감 해소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0606875"/>
                  </a:ext>
                </a:extLst>
              </a:tr>
            </a:tbl>
          </a:graphicData>
        </a:graphic>
      </p:graphicFrame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E2387E17-2620-4840-A3B3-6418450D09F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81490" y="0"/>
            <a:ext cx="1483136" cy="377825"/>
          </a:xfrm>
        </p:spPr>
        <p:txBody>
          <a:bodyPr/>
          <a:lstStyle/>
          <a:p>
            <a:r>
              <a:rPr lang="ko-KR" altLang="en-US"/>
              <a:t>디자인 컨셉</a:t>
            </a:r>
          </a:p>
        </p:txBody>
      </p:sp>
      <p:sp>
        <p:nvSpPr>
          <p:cNvPr id="10" name="텍스트 개체 틀 6">
            <a:extLst>
              <a:ext uri="{FF2B5EF4-FFF2-40B4-BE49-F238E27FC236}">
                <a16:creationId xmlns:a16="http://schemas.microsoft.com/office/drawing/2014/main" id="{69F21ACA-71C3-4AA6-B685-42423457755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1" name="텍스트 개체 틀 4">
            <a:extLst>
              <a:ext uri="{FF2B5EF4-FFF2-40B4-BE49-F238E27FC236}">
                <a16:creationId xmlns:a16="http://schemas.microsoft.com/office/drawing/2014/main" id="{F634AE10-6C73-41C3-AFD2-BE033BF596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63988" y="0"/>
            <a:ext cx="1117600" cy="377825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3937427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E6A5718-286A-4549-811B-6611F5A7312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캐릭터 컨셉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CB71314E-94AE-4647-94AD-A809EFA35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65B229-6C99-4F85-AE5F-9A10CAFE9C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6C03CFAD-19CF-4871-9943-24F97AEFEE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D38F2E2-0502-4A3F-917A-3649EC56805A}"/>
              </a:ext>
            </a:extLst>
          </p:cNvPr>
          <p:cNvGrpSpPr/>
          <p:nvPr/>
        </p:nvGrpSpPr>
        <p:grpSpPr>
          <a:xfrm>
            <a:off x="929468" y="656335"/>
            <a:ext cx="6961172" cy="2927053"/>
            <a:chOff x="808429" y="755077"/>
            <a:chExt cx="7234159" cy="3041840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EA40FF2C-13BE-4108-B770-F3A95D95C6B7}"/>
                </a:ext>
              </a:extLst>
            </p:cNvPr>
            <p:cNvGrpSpPr/>
            <p:nvPr/>
          </p:nvGrpSpPr>
          <p:grpSpPr>
            <a:xfrm>
              <a:off x="5381434" y="813928"/>
              <a:ext cx="2661154" cy="2982989"/>
              <a:chOff x="7465235" y="1440341"/>
              <a:chExt cx="3548205" cy="3977318"/>
            </a:xfrm>
          </p:grpSpPr>
          <p:pic>
            <p:nvPicPr>
              <p:cNvPr id="18" name="Picture 2" descr=" ">
                <a:extLst>
                  <a:ext uri="{FF2B5EF4-FFF2-40B4-BE49-F238E27FC236}">
                    <a16:creationId xmlns:a16="http://schemas.microsoft.com/office/drawing/2014/main" id="{BDCE44CF-200E-4A2C-B4C0-916C9751C3D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2663" b="97929" l="0" r="92667">
                            <a14:foregroundMark x1="26000" y1="36391" x2="21111" y2="41864"/>
                            <a14:foregroundMark x1="34000" y1="4734" x2="47778" y2="3698"/>
                            <a14:foregroundMark x1="47778" y1="3698" x2="56222" y2="10503"/>
                            <a14:foregroundMark x1="56222" y1="10503" x2="56667" y2="12870"/>
                            <a14:foregroundMark x1="52667" y1="4290" x2="46000" y2="2663"/>
                            <a14:foregroundMark x1="56889" y1="5473" x2="52667" y2="3698"/>
                            <a14:foregroundMark x1="41556" y1="6953" x2="37333" y2="17160"/>
                            <a14:foregroundMark x1="37333" y1="17160" x2="41333" y2="26923"/>
                            <a14:foregroundMark x1="41333" y1="26923" x2="42889" y2="28107"/>
                            <a14:foregroundMark x1="43556" y1="15976" x2="49556" y2="42308"/>
                            <a14:foregroundMark x1="49556" y1="42308" x2="55333" y2="53550"/>
                            <a14:foregroundMark x1="55333" y1="53550" x2="55556" y2="55473"/>
                            <a14:foregroundMark x1="45111" y1="37574" x2="36889" y2="52663"/>
                            <a14:foregroundMark x1="36889" y1="52663" x2="36889" y2="61538"/>
                            <a14:foregroundMark x1="36889" y1="61538" x2="41111" y2="68787"/>
                            <a14:foregroundMark x1="45111" y1="44675" x2="38222" y2="53550"/>
                            <a14:foregroundMark x1="38222" y1="53550" x2="36000" y2="69379"/>
                            <a14:foregroundMark x1="36000" y1="69379" x2="39333" y2="77219"/>
                            <a14:foregroundMark x1="39333" y1="77219" x2="46222" y2="80030"/>
                            <a14:foregroundMark x1="61556" y1="44231" x2="61111" y2="64941"/>
                            <a14:foregroundMark x1="61111" y1="64941" x2="47778" y2="87722"/>
                            <a14:foregroundMark x1="68222" y1="42160" x2="65333" y2="61686"/>
                            <a14:foregroundMark x1="65333" y1="61686" x2="58000" y2="72929"/>
                            <a14:foregroundMark x1="58000" y1="72929" x2="57111" y2="72041"/>
                            <a14:foregroundMark x1="69333" y1="37574" x2="74667" y2="44822"/>
                            <a14:foregroundMark x1="74667" y1="44822" x2="77778" y2="63166"/>
                            <a14:foregroundMark x1="77778" y1="63166" x2="72889" y2="77071"/>
                            <a14:foregroundMark x1="74444" y1="42012" x2="81556" y2="64053"/>
                            <a14:foregroundMark x1="81556" y1="64053" x2="80000" y2="81805"/>
                            <a14:foregroundMark x1="80000" y1="81805" x2="62000" y2="98373"/>
                            <a14:foregroundMark x1="74000" y1="28994" x2="86000" y2="35947"/>
                            <a14:foregroundMark x1="86000" y1="35947" x2="89111" y2="40237"/>
                            <a14:foregroundMark x1="81556" y1="32101" x2="70667" y2="26036"/>
                            <a14:foregroundMark x1="85556" y1="49556" x2="86444" y2="54142"/>
                            <a14:foregroundMark x1="87778" y1="45266" x2="89556" y2="54882"/>
                            <a14:foregroundMark x1="48444" y1="33728" x2="31333" y2="43343"/>
                            <a14:foregroundMark x1="31333" y1="43343" x2="27333" y2="55030"/>
                            <a14:foregroundMark x1="27333" y1="55030" x2="28000" y2="55769"/>
                            <a14:foregroundMark x1="37333" y1="32840" x2="24000" y2="36686"/>
                            <a14:foregroundMark x1="24000" y1="36686" x2="17556" y2="45562"/>
                            <a14:foregroundMark x1="17556" y1="45562" x2="18667" y2="46598"/>
                            <a14:foregroundMark x1="32444" y1="32249" x2="20889" y2="39053"/>
                            <a14:foregroundMark x1="20889" y1="39053" x2="22222" y2="40828"/>
                            <a14:foregroundMark x1="38889" y1="32692" x2="33556" y2="15828"/>
                            <a14:foregroundMark x1="36222" y1="21598" x2="31333" y2="13462"/>
                            <a14:foregroundMark x1="31333" y1="13462" x2="30889" y2="11243"/>
                            <a14:foregroundMark x1="31333" y1="20710" x2="29556" y2="11243"/>
                            <a14:foregroundMark x1="34667" y1="13609" x2="32000" y2="10799"/>
                            <a14:foregroundMark x1="31111" y1="9911" x2="30889" y2="15680"/>
                            <a14:foregroundMark x1="29111" y1="7988" x2="27778" y2="14201"/>
                            <a14:foregroundMark x1="28444" y1="7544" x2="28889" y2="16716"/>
                            <a14:foregroundMark x1="28889" y1="16716" x2="30889" y2="17160"/>
                            <a14:foregroundMark x1="28667" y1="10355" x2="36889" y2="15089"/>
                            <a14:foregroundMark x1="28889" y1="7692" x2="28889" y2="16124"/>
                            <a14:foregroundMark x1="28889" y1="16124" x2="32889" y2="15976"/>
                            <a14:foregroundMark x1="28222" y1="8580" x2="29333" y2="15828"/>
                            <a14:foregroundMark x1="27111" y1="5769" x2="27556" y2="11538"/>
                            <a14:foregroundMark x1="27333" y1="9024" x2="26222" y2="9911"/>
                            <a14:foregroundMark x1="26222" y1="9911" x2="27111" y2="9615"/>
                            <a14:foregroundMark x1="29556" y1="7396" x2="32444" y2="6657"/>
                            <a14:foregroundMark x1="34667" y1="5473" x2="41556" y2="4142"/>
                            <a14:foregroundMark x1="44667" y1="3254" x2="49556" y2="2959"/>
                            <a14:foregroundMark x1="51111" y1="3107" x2="51778" y2="6509"/>
                            <a14:foregroundMark x1="26667" y1="46893" x2="33556" y2="75888"/>
                            <a14:foregroundMark x1="24667" y1="51331" x2="26444" y2="71893"/>
                            <a14:foregroundMark x1="26444" y1="71893" x2="30222" y2="80769"/>
                            <a14:foregroundMark x1="30222" y1="80769" x2="30889" y2="81065"/>
                            <a14:foregroundMark x1="30667" y1="63757" x2="31333" y2="94231"/>
                            <a14:foregroundMark x1="29333" y1="71006" x2="28444" y2="96006"/>
                            <a14:foregroundMark x1="51111" y1="71746" x2="48222" y2="93787"/>
                            <a14:foregroundMark x1="28444" y1="63018" x2="12222" y2="53402"/>
                            <a14:foregroundMark x1="12222" y1="53402" x2="8889" y2="47781"/>
                            <a14:foregroundMark x1="23333" y1="62574" x2="11111" y2="57988"/>
                            <a14:foregroundMark x1="11111" y1="57988" x2="5111" y2="49408"/>
                            <a14:foregroundMark x1="22222" y1="39941" x2="15111" y2="29882"/>
                            <a14:foregroundMark x1="28889" y1="32249" x2="20222" y2="32249"/>
                            <a14:foregroundMark x1="32889" y1="31509" x2="21111" y2="31805"/>
                            <a14:foregroundMark x1="81778" y1="58728" x2="92000" y2="63314"/>
                            <a14:foregroundMark x1="92000" y1="63314" x2="92444" y2="68343"/>
                            <a14:foregroundMark x1="92667" y1="62574" x2="91778" y2="62574"/>
                            <a14:foregroundMark x1="30000" y1="17604" x2="25333" y2="11538"/>
                            <a14:foregroundMark x1="27333" y1="12278" x2="26000" y2="828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8269085" y="1562562"/>
                <a:ext cx="2010318" cy="301729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CD954C4-7632-40EB-9A62-0C7D482B8651}"/>
                  </a:ext>
                </a:extLst>
              </p:cNvPr>
              <p:cNvSpPr txBox="1"/>
              <p:nvPr/>
            </p:nvSpPr>
            <p:spPr>
              <a:xfrm>
                <a:off x="7465235" y="4771326"/>
                <a:ext cx="3214455" cy="6396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200" dirty="0"/>
                  <a:t>튜토리얼 정리 디자인 컨셉</a:t>
                </a:r>
                <a:endParaRPr lang="en-US" altLang="ko-KR" sz="1200" dirty="0"/>
              </a:p>
              <a:p>
                <a:r>
                  <a:rPr lang="en-US" altLang="ko-KR" sz="1200" dirty="0"/>
                  <a:t>- &gt; </a:t>
                </a:r>
                <a:r>
                  <a:rPr lang="ko-KR" altLang="en-US" sz="1200" dirty="0"/>
                  <a:t>이후 정리 코스튬으로 활용</a:t>
                </a: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5D9C646D-67CF-460D-A7DE-EA0989E55EB4}"/>
                  </a:ext>
                </a:extLst>
              </p:cNvPr>
              <p:cNvSpPr/>
              <p:nvPr/>
            </p:nvSpPr>
            <p:spPr>
              <a:xfrm>
                <a:off x="7465235" y="1440341"/>
                <a:ext cx="3548205" cy="3977318"/>
              </a:xfrm>
              <a:prstGeom prst="rect">
                <a:avLst/>
              </a:prstGeom>
              <a:noFill/>
              <a:ln w="254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D1F66B3A-35CD-4AAE-A754-651488A415B0}"/>
                </a:ext>
              </a:extLst>
            </p:cNvPr>
            <p:cNvGrpSpPr/>
            <p:nvPr/>
          </p:nvGrpSpPr>
          <p:grpSpPr>
            <a:xfrm>
              <a:off x="808429" y="755077"/>
              <a:ext cx="4271561" cy="3041840"/>
              <a:chOff x="1608952" y="1219632"/>
              <a:chExt cx="5695414" cy="4055787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9715008C-1BF0-4ED3-B2D7-CED18C9F2EB9}"/>
                  </a:ext>
                </a:extLst>
              </p:cNvPr>
              <p:cNvGrpSpPr/>
              <p:nvPr/>
            </p:nvGrpSpPr>
            <p:grpSpPr>
              <a:xfrm>
                <a:off x="1608952" y="1219632"/>
                <a:ext cx="4024694" cy="3461826"/>
                <a:chOff x="0" y="879231"/>
                <a:chExt cx="4024694" cy="3461826"/>
              </a:xfrm>
            </p:grpSpPr>
            <p:pic>
              <p:nvPicPr>
                <p:cNvPr id="16" name="그림 15" descr="남자, 쥐고있는, 물, 착용이(가) 표시된 사진&#10;&#10;자동 생성된 설명">
                  <a:extLst>
                    <a:ext uri="{FF2B5EF4-FFF2-40B4-BE49-F238E27FC236}">
                      <a16:creationId xmlns:a16="http://schemas.microsoft.com/office/drawing/2014/main" id="{0019A11A-0D85-427E-970E-1244F1096D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screen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9961" b="90039" l="9872" r="89945">
                              <a14:foregroundMark x1="49543" y1="11643" x2="55759" y2="11514"/>
                              <a14:foregroundMark x1="65814" y1="88616" x2="70384" y2="9003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74993" y="879231"/>
                  <a:ext cx="2449701" cy="3461826"/>
                </a:xfrm>
                <a:prstGeom prst="rect">
                  <a:avLst/>
                </a:prstGeom>
              </p:spPr>
            </p:pic>
            <p:pic>
              <p:nvPicPr>
                <p:cNvPr id="17" name="그림 16" descr="실외, 남자, 눈, 쥐고있는이(가) 표시된 사진&#10;&#10;자동 생성된 설명">
                  <a:extLst>
                    <a:ext uri="{FF2B5EF4-FFF2-40B4-BE49-F238E27FC236}">
                      <a16:creationId xmlns:a16="http://schemas.microsoft.com/office/drawing/2014/main" id="{2A101821-1304-4F4C-A21B-7B29ED6FE9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screen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9972" b="94920" l="9840" r="89894">
                              <a14:foregroundMark x1="47340" y1="11289" x2="51330" y2="12888"/>
                              <a14:foregroundMark x1="66888" y1="77799" x2="67154" y2="93979"/>
                              <a14:foregroundMark x1="38032" y1="68297" x2="35505" y2="87018"/>
                              <a14:foregroundMark x1="29521" y1="91063" x2="41356" y2="85701"/>
                              <a14:foregroundMark x1="41622" y1="84666" x2="41888" y2="87018"/>
                              <a14:foregroundMark x1="70479" y1="94920" x2="69947" y2="86830"/>
                              <a14:foregroundMark x1="41356" y1="88993" x2="32846" y2="90499"/>
                              <a14:foregroundMark x1="41223" y1="86265" x2="41356" y2="87770"/>
                              <a14:foregroundMark x1="67819" y1="19003" x2="69415" y2="1514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0" y="879231"/>
                  <a:ext cx="2449006" cy="3461826"/>
                </a:xfrm>
                <a:prstGeom prst="rect">
                  <a:avLst/>
                </a:prstGeom>
              </p:spPr>
            </p:pic>
          </p:grp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3822CBB-BB14-4234-A336-2D0669A32583}"/>
                  </a:ext>
                </a:extLst>
              </p:cNvPr>
              <p:cNvSpPr txBox="1"/>
              <p:nvPr/>
            </p:nvSpPr>
            <p:spPr>
              <a:xfrm>
                <a:off x="1912597" y="4681459"/>
                <a:ext cx="3232224" cy="4158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350" dirty="0"/>
                  <a:t>메인 정리 기본 디자인 컨셉</a:t>
                </a:r>
              </a:p>
            </p:txBody>
          </p:sp>
          <p:pic>
            <p:nvPicPr>
              <p:cNvPr id="13" name="그림 12" descr="시계이(가) 표시된 사진&#10;&#10;자동 생성된 설명">
                <a:extLst>
                  <a:ext uri="{FF2B5EF4-FFF2-40B4-BE49-F238E27FC236}">
                    <a16:creationId xmlns:a16="http://schemas.microsoft.com/office/drawing/2014/main" id="{F04D4E97-B748-4FD8-9B9C-4CC14A4781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screen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0" b="100000" l="9365" r="100000">
                            <a14:backgroundMark x1="61538" y1="0" x2="73913" y2="4250"/>
                            <a14:backgroundMark x1="74247" y1="4500" x2="95652" y2="21750"/>
                            <a14:backgroundMark x1="95652" y1="21750" x2="99666" y2="30000"/>
                            <a14:backgroundMark x1="99666" y1="97500" x2="93645" y2="99750"/>
                            <a14:backgroundMark x1="46154" y1="97500" x2="52508" y2="99750"/>
                            <a14:backgroundMark x1="45819" y1="97500" x2="35452" y2="99750"/>
                            <a14:backgroundMark x1="4013" y1="81000" x2="15050" y2="99750"/>
                            <a14:backgroundMark x1="4013" y1="81000" x2="5351" y2="19500"/>
                            <a14:backgroundMark x1="5351" y1="19500" x2="25418" y2="2500"/>
                            <a14:backgroundMark x1="34448" y1="0" x2="25418" y2="2250"/>
                            <a14:backgroundMark x1="74247" y1="15750" x2="84615" y2="83500"/>
                            <a14:backgroundMark x1="84615" y1="83500" x2="60870" y2="97500"/>
                            <a14:backgroundMark x1="60535" y1="97500" x2="41137" y2="99750"/>
                            <a14:backgroundMark x1="669" y1="92500" x2="25753" y2="99750"/>
                            <a14:backgroundMark x1="669" y1="92500" x2="3344" y2="44000"/>
                            <a14:backgroundMark x1="3344" y1="44000" x2="11706" y2="21750"/>
                            <a14:backgroundMark x1="11706" y1="21750" x2="26756" y2="2750"/>
                            <a14:backgroundMark x1="43144" y1="0" x2="26756" y2="2500"/>
                            <a14:backgroundMark x1="56856" y1="0" x2="72575" y2="15750"/>
                            <a14:backgroundMark x1="72910" y1="16000" x2="74247" y2="165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5643527" y="1759627"/>
                <a:ext cx="1660839" cy="2228850"/>
              </a:xfrm>
              <a:prstGeom prst="rect">
                <a:avLst/>
              </a:prstGeom>
            </p:spPr>
          </p:pic>
          <p:sp>
            <p:nvSpPr>
              <p:cNvPr id="14" name="화살표: 오른쪽 13">
                <a:extLst>
                  <a:ext uri="{FF2B5EF4-FFF2-40B4-BE49-F238E27FC236}">
                    <a16:creationId xmlns:a16="http://schemas.microsoft.com/office/drawing/2014/main" id="{73F29E72-845B-4991-96E3-1397614CA213}"/>
                  </a:ext>
                </a:extLst>
              </p:cNvPr>
              <p:cNvSpPr/>
              <p:nvPr/>
            </p:nvSpPr>
            <p:spPr>
              <a:xfrm>
                <a:off x="5074465" y="2578776"/>
                <a:ext cx="809625" cy="61912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E99F0114-D686-4775-9C55-11ADE45215C3}"/>
                  </a:ext>
                </a:extLst>
              </p:cNvPr>
              <p:cNvSpPr/>
              <p:nvPr/>
            </p:nvSpPr>
            <p:spPr>
              <a:xfrm>
                <a:off x="1912597" y="1298101"/>
                <a:ext cx="5113257" cy="3977318"/>
              </a:xfrm>
              <a:prstGeom prst="rect">
                <a:avLst/>
              </a:prstGeom>
              <a:noFill/>
              <a:ln w="254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350"/>
              </a:p>
            </p:txBody>
          </p: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38FA97DF-E37C-4D30-9905-8CAB46A1EF24}"/>
              </a:ext>
            </a:extLst>
          </p:cNvPr>
          <p:cNvSpPr txBox="1"/>
          <p:nvPr/>
        </p:nvSpPr>
        <p:spPr>
          <a:xfrm>
            <a:off x="4059234" y="2830325"/>
            <a:ext cx="6367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/>
              <a:t>SD</a:t>
            </a:r>
            <a:r>
              <a:rPr lang="ko-KR" altLang="en-US" sz="1350" dirty="0"/>
              <a:t> 화</a:t>
            </a: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BBC7C435-594E-4A0F-944B-3E20A71E72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496776"/>
              </p:ext>
            </p:extLst>
          </p:nvPr>
        </p:nvGraphicFramePr>
        <p:xfrm>
          <a:off x="292573" y="3725285"/>
          <a:ext cx="8558853" cy="1538333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558853">
                  <a:extLst>
                    <a:ext uri="{9D8B030D-6E8A-4147-A177-3AD203B41FA5}">
                      <a16:colId xmlns:a16="http://schemas.microsoft.com/office/drawing/2014/main" val="2699726152"/>
                    </a:ext>
                  </a:extLst>
                </a:gridCol>
              </a:tblGrid>
              <a:tr h="337424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컨셉</a:t>
                      </a:r>
                      <a:endParaRPr lang="en-US" altLang="ko-KR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6276"/>
                  </a:ext>
                </a:extLst>
              </a:tr>
              <a:tr h="119092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미래 기술을 가진 사이보그 군인</a:t>
                      </a:r>
                      <a:endParaRPr lang="en-US" altLang="ko-KR" sz="1100" dirty="0"/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미래의 기술과 과거의 기술이 합쳐진 형태의 신체</a:t>
                      </a:r>
                      <a:endParaRPr lang="en-US" altLang="ko-KR" sz="1100" dirty="0"/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시공간 장치를 부각시키는 디자인을 사용</a:t>
                      </a:r>
                      <a:endParaRPr lang="en-US" altLang="ko-KR" sz="1100" dirty="0"/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100" dirty="0" err="1"/>
                        <a:t>튜토리얼에서</a:t>
                      </a:r>
                      <a:r>
                        <a:rPr lang="ko-KR" altLang="en-US" sz="1100" dirty="0"/>
                        <a:t> 사용될 비슷하지만 조금 더 미래 기술이라고 생각할 만한 디자인의 코스튬 필요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707096"/>
                  </a:ext>
                </a:extLst>
              </a:tr>
            </a:tbl>
          </a:graphicData>
        </a:graphic>
      </p:graphicFrame>
      <p:sp>
        <p:nvSpPr>
          <p:cNvPr id="23" name="텍스트 개체 틀 5">
            <a:extLst>
              <a:ext uri="{FF2B5EF4-FFF2-40B4-BE49-F238E27FC236}">
                <a16:creationId xmlns:a16="http://schemas.microsoft.com/office/drawing/2014/main" id="{7C526D59-50B3-4200-8DCC-867C3C6362F0}"/>
              </a:ext>
            </a:extLst>
          </p:cNvPr>
          <p:cNvSpPr txBox="1">
            <a:spLocks/>
          </p:cNvSpPr>
          <p:nvPr/>
        </p:nvSpPr>
        <p:spPr>
          <a:xfrm>
            <a:off x="5381490" y="0"/>
            <a:ext cx="1483136" cy="37782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디자인 컨셉</a:t>
            </a:r>
          </a:p>
        </p:txBody>
      </p:sp>
      <p:sp>
        <p:nvSpPr>
          <p:cNvPr id="24" name="텍스트 개체 틀 6">
            <a:extLst>
              <a:ext uri="{FF2B5EF4-FFF2-40B4-BE49-F238E27FC236}">
                <a16:creationId xmlns:a16="http://schemas.microsoft.com/office/drawing/2014/main" id="{44A22F97-1650-4F22-BF6E-0A299B695A5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25" name="텍스트 개체 틀 4">
            <a:extLst>
              <a:ext uri="{FF2B5EF4-FFF2-40B4-BE49-F238E27FC236}">
                <a16:creationId xmlns:a16="http://schemas.microsoft.com/office/drawing/2014/main" id="{20F90CAB-8681-461A-BFA1-F5600E87DB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63988" y="0"/>
            <a:ext cx="1117600" cy="377825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9884349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95636C9-5E7B-4B2C-935A-F8A2B3D2A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캐릭터 컨셉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8A5FDAA-DA22-4F68-8AF2-FDD6CCE6C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257DBD-4022-4FD8-B65F-1FBCA1FD37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6E6391A-F1ED-43D0-A781-85EEF10BB0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3169DC55-0595-4260-97F7-FA37229495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823534"/>
              </p:ext>
            </p:extLst>
          </p:nvPr>
        </p:nvGraphicFramePr>
        <p:xfrm>
          <a:off x="292573" y="2857500"/>
          <a:ext cx="8558853" cy="2345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58853">
                  <a:extLst>
                    <a:ext uri="{9D8B030D-6E8A-4147-A177-3AD203B41FA5}">
                      <a16:colId xmlns:a16="http://schemas.microsoft.com/office/drawing/2014/main" val="2038822398"/>
                    </a:ext>
                  </a:extLst>
                </a:gridCol>
              </a:tblGrid>
              <a:tr h="247793"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컨셉</a:t>
                      </a:r>
                      <a:endParaRPr lang="en-US" altLang="ko-KR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090893"/>
                  </a:ext>
                </a:extLst>
              </a:tr>
              <a:tr h="659273"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처음에는 유저를 도와주는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NPC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에서 시작</a:t>
                      </a:r>
                      <a:endParaRPr lang="en-US" altLang="ko-KR" sz="900" b="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최종 보스로 외형이 변경되어 등장</a:t>
                      </a:r>
                      <a:endParaRPr lang="en-US" altLang="ko-KR" sz="900" b="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스스로 인공지능이 되어 </a:t>
                      </a:r>
                      <a:r>
                        <a:rPr lang="ko-KR" altLang="en-US" sz="900" b="0" dirty="0" err="1">
                          <a:solidFill>
                            <a:schemeClr val="tx1"/>
                          </a:solidFill>
                        </a:rPr>
                        <a:t>콜로니의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 공격 무기를 통해 전투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(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빔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에너지 총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폭탄 등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718093"/>
                  </a:ext>
                </a:extLst>
              </a:tr>
              <a:tr h="247793"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1200" b="1" dirty="0">
                          <a:solidFill>
                            <a:schemeClr val="bg1"/>
                          </a:solidFill>
                        </a:rPr>
                        <a:t>스토리 반전 요소</a:t>
                      </a:r>
                      <a:endParaRPr lang="en-US" altLang="ko-KR" sz="1200" b="1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5617959"/>
                  </a:ext>
                </a:extLst>
              </a:tr>
              <a:tr h="1070753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스토리의 반전요소로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7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번째 보스로 사용</a:t>
                      </a:r>
                      <a:endParaRPr lang="en-US" altLang="ko-KR" sz="900" b="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스토리상 주인공이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명의 공학자들을 처치하는 것으로 미래 운명은 바뀌지 않았다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사라진 동료 과학자의 연구자료를 우연히 본 주인공은 지금껏 자신을 도와줬던 것들이 사실은 모두 그의 실험을 위한 과정들이었다는 것을 안다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 </a:t>
                      </a: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그는 자신의 목적을 위해 주인공을 이용해 동료들을 죽인 것이었다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 (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과학자는 자신의 뇌를 인공지능화 시킬 계획을 가지고 있었다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.)</a:t>
                      </a:r>
                    </a:p>
                    <a:p>
                      <a:pPr marL="285750" indent="-2857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주인공을 도와 시공간 장치를 준 것 또한 그의 철저한 계산이었다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1911786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B0520DE5-FD0F-483B-AB19-4CFEF2DB2194}"/>
              </a:ext>
            </a:extLst>
          </p:cNvPr>
          <p:cNvGrpSpPr/>
          <p:nvPr/>
        </p:nvGrpSpPr>
        <p:grpSpPr>
          <a:xfrm>
            <a:off x="2081884" y="736810"/>
            <a:ext cx="4980231" cy="2050629"/>
            <a:chOff x="899161" y="1345195"/>
            <a:chExt cx="7345679" cy="3024611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8F5FF179-28CF-4A39-9AB9-B588FF2A8B73}"/>
                </a:ext>
              </a:extLst>
            </p:cNvPr>
            <p:cNvGrpSpPr/>
            <p:nvPr/>
          </p:nvGrpSpPr>
          <p:grpSpPr>
            <a:xfrm>
              <a:off x="899161" y="1345195"/>
              <a:ext cx="2374256" cy="3024611"/>
              <a:chOff x="1304925" y="879231"/>
              <a:chExt cx="3165675" cy="4032815"/>
            </a:xfrm>
          </p:grpSpPr>
          <p:pic>
            <p:nvPicPr>
              <p:cNvPr id="17" name="그림 16" descr="남자, 착용, 타기, 오토바이이(가) 표시된 사진&#10;&#10;자동 생성된 설명">
                <a:extLst>
                  <a:ext uri="{FF2B5EF4-FFF2-40B4-BE49-F238E27FC236}">
                    <a16:creationId xmlns:a16="http://schemas.microsoft.com/office/drawing/2014/main" id="{BF1A7403-9919-4FA7-8601-7AD08B84C2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3720" b="93217" l="5707" r="93071">
                            <a14:foregroundMark x1="42391" y1="12473" x2="41712" y2="7768"/>
                            <a14:foregroundMark x1="37772" y1="17615" x2="36141" y2="27462"/>
                            <a14:foregroundMark x1="36005" y1="21116" x2="32201" y2="27352"/>
                            <a14:foregroundMark x1="88315" y1="80635" x2="90353" y2="86871"/>
                            <a14:foregroundMark x1="11005" y1="80635" x2="5842" y2="83042"/>
                            <a14:foregroundMark x1="11141" y1="84792" x2="15082" y2="91357"/>
                            <a14:foregroundMark x1="15082" y1="91357" x2="23777" y2="93326"/>
                            <a14:foregroundMark x1="23777" y1="93326" x2="23777" y2="93326"/>
                            <a14:foregroundMark x1="86549" y1="11050" x2="87908" y2="24945"/>
                            <a14:foregroundMark x1="90353" y1="8753" x2="93071" y2="7877"/>
                            <a14:foregroundMark x1="79348" y1="3720" x2="79212" y2="853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401217" y="879231"/>
                <a:ext cx="2945290" cy="3657601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1565495F-B47F-4E8D-9203-B8EB83EB7645}"/>
                  </a:ext>
                </a:extLst>
              </p:cNvPr>
              <p:cNvSpPr txBox="1"/>
              <p:nvPr/>
            </p:nvSpPr>
            <p:spPr>
              <a:xfrm>
                <a:off x="1739576" y="4422534"/>
                <a:ext cx="2191620" cy="4236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" dirty="0"/>
                  <a:t>대기 화면 </a:t>
                </a:r>
                <a:r>
                  <a:rPr lang="en-US" altLang="ko-KR" sz="800" dirty="0"/>
                  <a:t>NPC </a:t>
                </a:r>
                <a:r>
                  <a:rPr lang="ko-KR" altLang="en-US" sz="800" dirty="0"/>
                  <a:t>컨셉</a:t>
                </a: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13DED96F-6C34-454C-A0ED-A95B616C58F1}"/>
                  </a:ext>
                </a:extLst>
              </p:cNvPr>
              <p:cNvSpPr/>
              <p:nvPr/>
            </p:nvSpPr>
            <p:spPr>
              <a:xfrm>
                <a:off x="1304925" y="934728"/>
                <a:ext cx="3165675" cy="3977318"/>
              </a:xfrm>
              <a:prstGeom prst="rect">
                <a:avLst/>
              </a:prstGeom>
              <a:noFill/>
              <a:ln w="254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/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542777E2-722E-41D0-9785-876A8644D361}"/>
                </a:ext>
              </a:extLst>
            </p:cNvPr>
            <p:cNvGrpSpPr/>
            <p:nvPr/>
          </p:nvGrpSpPr>
          <p:grpSpPr>
            <a:xfrm>
              <a:off x="3684985" y="1386817"/>
              <a:ext cx="4559855" cy="2982989"/>
              <a:chOff x="4913313" y="934728"/>
              <a:chExt cx="6079807" cy="3977318"/>
            </a:xfrm>
          </p:grpSpPr>
          <p:pic>
            <p:nvPicPr>
              <p:cNvPr id="12" name="그림 11" descr="의류, 테이블, 책상, 앉아있는이(가) 표시된 사진&#10;&#10;자동 생성된 설명">
                <a:extLst>
                  <a:ext uri="{FF2B5EF4-FFF2-40B4-BE49-F238E27FC236}">
                    <a16:creationId xmlns:a16="http://schemas.microsoft.com/office/drawing/2014/main" id="{B7A18886-E83B-4523-BAE2-1F8F23E8635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2632" b="97556" l="0" r="93231">
                            <a14:foregroundMark x1="92615" y1="64098" x2="92923" y2="70113"/>
                            <a14:foregroundMark x1="77538" y1="90789" x2="78769" y2="95301"/>
                            <a14:foregroundMark x1="24923" y1="94361" x2="17231" y2="96429"/>
                            <a14:foregroundMark x1="70154" y1="97180" x2="74154" y2="96992"/>
                            <a14:foregroundMark x1="46462" y1="2632" x2="51077" y2="3195"/>
                            <a14:foregroundMark x1="77231" y1="17105" x2="75077" y2="16165"/>
                            <a14:foregroundMark x1="19077" y1="97744" x2="18154" y2="9774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913313" y="1257300"/>
                <a:ext cx="1721049" cy="2809875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A114FAC-A0BF-4F37-8BAC-6E9F8D53C9DC}"/>
                  </a:ext>
                </a:extLst>
              </p:cNvPr>
              <p:cNvSpPr txBox="1"/>
              <p:nvPr/>
            </p:nvSpPr>
            <p:spPr>
              <a:xfrm>
                <a:off x="5010150" y="4067175"/>
                <a:ext cx="1718744" cy="4236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" dirty="0"/>
                  <a:t>던전 보스 컨셉</a:t>
                </a:r>
              </a:p>
            </p:txBody>
          </p:sp>
          <p:pic>
            <p:nvPicPr>
              <p:cNvPr id="14" name="Picture 2" descr="관련 이미지">
                <a:extLst>
                  <a:ext uri="{FF2B5EF4-FFF2-40B4-BE49-F238E27FC236}">
                    <a16:creationId xmlns:a16="http://schemas.microsoft.com/office/drawing/2014/main" id="{4CF2E2EE-A6C3-44A5-8ADE-5DE19B43012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77075" y="2031756"/>
                <a:ext cx="3810000" cy="16573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C6A5832-807F-4F18-A5C7-977A0247E9C8}"/>
                  </a:ext>
                </a:extLst>
              </p:cNvPr>
              <p:cNvSpPr txBox="1"/>
              <p:nvPr/>
            </p:nvSpPr>
            <p:spPr>
              <a:xfrm>
                <a:off x="8067942" y="3697843"/>
                <a:ext cx="1718744" cy="4236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" dirty="0"/>
                  <a:t>최종 보스 컨셉</a:t>
                </a: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6033614B-5D07-4D68-9E45-6658726764AB}"/>
                  </a:ext>
                </a:extLst>
              </p:cNvPr>
              <p:cNvSpPr/>
              <p:nvPr/>
            </p:nvSpPr>
            <p:spPr>
              <a:xfrm>
                <a:off x="4913313" y="934728"/>
                <a:ext cx="6079807" cy="3977318"/>
              </a:xfrm>
              <a:prstGeom prst="rect">
                <a:avLst/>
              </a:prstGeom>
              <a:noFill/>
              <a:ln w="254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/>
              </a:p>
            </p:txBody>
          </p:sp>
        </p:grpSp>
      </p:grpSp>
      <p:sp>
        <p:nvSpPr>
          <p:cNvPr id="20" name="텍스트 개체 틀 5">
            <a:extLst>
              <a:ext uri="{FF2B5EF4-FFF2-40B4-BE49-F238E27FC236}">
                <a16:creationId xmlns:a16="http://schemas.microsoft.com/office/drawing/2014/main" id="{2F32984B-A6FF-4267-BD62-FEC536D6B110}"/>
              </a:ext>
            </a:extLst>
          </p:cNvPr>
          <p:cNvSpPr txBox="1">
            <a:spLocks/>
          </p:cNvSpPr>
          <p:nvPr/>
        </p:nvSpPr>
        <p:spPr>
          <a:xfrm>
            <a:off x="5381490" y="0"/>
            <a:ext cx="1483136" cy="37782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디자인 컨셉</a:t>
            </a:r>
          </a:p>
        </p:txBody>
      </p:sp>
      <p:sp>
        <p:nvSpPr>
          <p:cNvPr id="21" name="텍스트 개체 틀 6">
            <a:extLst>
              <a:ext uri="{FF2B5EF4-FFF2-40B4-BE49-F238E27FC236}">
                <a16:creationId xmlns:a16="http://schemas.microsoft.com/office/drawing/2014/main" id="{0841BAC2-BDB7-4CD6-B213-338C74D9FF0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22" name="텍스트 개체 틀 4">
            <a:extLst>
              <a:ext uri="{FF2B5EF4-FFF2-40B4-BE49-F238E27FC236}">
                <a16:creationId xmlns:a16="http://schemas.microsoft.com/office/drawing/2014/main" id="{5AB8C93A-E52A-4FC1-B644-96CF624F5CC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63988" y="0"/>
            <a:ext cx="1117600" cy="377825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2605521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CC24C40-93BA-493B-AD05-31B0699C91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1.  </a:t>
            </a:r>
            <a:r>
              <a:rPr lang="ko-KR" altLang="en-US" dirty="0"/>
              <a:t>플랫폼 분석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827CF6D-5E7B-43FE-AE2B-44AEF299D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4446" y="0"/>
            <a:ext cx="1526684" cy="377252"/>
          </a:xfrm>
        </p:spPr>
        <p:txBody>
          <a:bodyPr/>
          <a:lstStyle/>
          <a:p>
            <a:r>
              <a:rPr lang="ko-KR" altLang="en-US" dirty="0"/>
              <a:t>디자인 컨셉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B3BA205-6729-4608-9943-4E8D00DE56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3A82E49-08A5-4406-94E9-2D422E55F5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F02AD9F-14A3-466C-97D1-BAFC4FD721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FEED2564-A977-4000-A1EB-9110067D20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5180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graphicFrame>
        <p:nvGraphicFramePr>
          <p:cNvPr id="8" name="Google Shape;141;p8">
            <a:extLst>
              <a:ext uri="{FF2B5EF4-FFF2-40B4-BE49-F238E27FC236}">
                <a16:creationId xmlns:a16="http://schemas.microsoft.com/office/drawing/2014/main" id="{0AEC08FD-95C0-485C-9C89-C487D54F1C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7037737"/>
              </p:ext>
            </p:extLst>
          </p:nvPr>
        </p:nvGraphicFramePr>
        <p:xfrm>
          <a:off x="244758" y="755077"/>
          <a:ext cx="4279900" cy="25543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41BFA1C3-B669-453F-8AC5-E0AC85FBCC7A}"/>
              </a:ext>
            </a:extLst>
          </p:cNvPr>
          <p:cNvSpPr/>
          <p:nvPr/>
        </p:nvSpPr>
        <p:spPr>
          <a:xfrm>
            <a:off x="255869" y="755078"/>
            <a:ext cx="4268788" cy="25543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675B263-1DBC-44CA-BFB6-D76C1FBF70AC}"/>
              </a:ext>
            </a:extLst>
          </p:cNvPr>
          <p:cNvSpPr/>
          <p:nvPr/>
        </p:nvSpPr>
        <p:spPr>
          <a:xfrm>
            <a:off x="629174" y="1065402"/>
            <a:ext cx="939567" cy="1954635"/>
          </a:xfrm>
          <a:prstGeom prst="rect">
            <a:avLst/>
          </a:prstGeom>
          <a:noFill/>
          <a:ln w="254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A0BFA7-C8E3-4899-BE31-6D20E7EEFC33}"/>
              </a:ext>
            </a:extLst>
          </p:cNvPr>
          <p:cNvSpPr txBox="1"/>
          <p:nvPr/>
        </p:nvSpPr>
        <p:spPr>
          <a:xfrm>
            <a:off x="4524657" y="1516189"/>
            <a:ext cx="4543231" cy="10320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/>
              <a:t>19</a:t>
            </a:r>
            <a:r>
              <a:rPr lang="ko-KR" altLang="en-US" sz="1200" dirty="0"/>
              <a:t>년도 설문조사 결과</a:t>
            </a:r>
            <a:endParaRPr lang="en-US" altLang="ko-KR" sz="12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/>
              <a:t>응답자 중 </a:t>
            </a:r>
            <a:r>
              <a:rPr lang="en-US" altLang="ko-KR" sz="1000" dirty="0"/>
              <a:t>90%</a:t>
            </a:r>
            <a:r>
              <a:rPr lang="ko-KR" altLang="en-US" sz="1000" dirty="0"/>
              <a:t>가 모바일 게임을 플레이 한다고 답</a:t>
            </a:r>
            <a:endParaRPr lang="en-US" altLang="ko-KR" sz="10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/>
              <a:t>다음으로 </a:t>
            </a:r>
            <a:r>
              <a:rPr lang="en-US" altLang="ko-KR" sz="1000" dirty="0"/>
              <a:t>PC, </a:t>
            </a:r>
            <a:r>
              <a:rPr lang="ko-KR" altLang="en-US" sz="1000" dirty="0"/>
              <a:t>콘솔</a:t>
            </a:r>
            <a:r>
              <a:rPr lang="en-US" altLang="ko-KR" sz="1000" dirty="0"/>
              <a:t>, </a:t>
            </a:r>
            <a:r>
              <a:rPr lang="ko-KR" altLang="en-US" sz="1000" dirty="0"/>
              <a:t>아케이드 순 </a:t>
            </a:r>
            <a:r>
              <a:rPr lang="en-US" altLang="ko-KR" sz="1000" dirty="0"/>
              <a:t>( </a:t>
            </a:r>
            <a:r>
              <a:rPr lang="ko-KR" altLang="en-US" sz="1000" dirty="0"/>
              <a:t>복수 응답 가능 </a:t>
            </a:r>
            <a:r>
              <a:rPr lang="en-US" altLang="ko-KR" sz="1000" dirty="0"/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/>
              <a:t>게임이 아닌 인터넷 접속 플랫폼으로 </a:t>
            </a:r>
            <a:r>
              <a:rPr lang="en-US" altLang="ko-KR" sz="1000" dirty="0"/>
              <a:t>97%</a:t>
            </a:r>
            <a:r>
              <a:rPr lang="ko-KR" altLang="en-US" sz="1000" dirty="0"/>
              <a:t>가 스마트폰을 이용한다고 함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E95D4C6-9E4F-40FE-9E95-279886B0D18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2099" y="3439650"/>
            <a:ext cx="4188893" cy="176152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125DF7-2707-40BA-810B-30E18C3A7C92}"/>
              </a:ext>
            </a:extLst>
          </p:cNvPr>
          <p:cNvSpPr/>
          <p:nvPr/>
        </p:nvSpPr>
        <p:spPr>
          <a:xfrm>
            <a:off x="255869" y="3397773"/>
            <a:ext cx="4268788" cy="18714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2991D2-B87E-4556-9219-52008931CF91}"/>
              </a:ext>
            </a:extLst>
          </p:cNvPr>
          <p:cNvSpPr txBox="1"/>
          <p:nvPr/>
        </p:nvSpPr>
        <p:spPr>
          <a:xfrm>
            <a:off x="4524657" y="3827456"/>
            <a:ext cx="4506362" cy="98591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/>
              <a:t>응답자 중 </a:t>
            </a:r>
            <a:r>
              <a:rPr lang="en-US" altLang="ko-KR" sz="1000" dirty="0"/>
              <a:t>24.1%</a:t>
            </a:r>
            <a:r>
              <a:rPr lang="ko-KR" altLang="en-US" sz="1000" dirty="0"/>
              <a:t>가 퍼즐장르</a:t>
            </a:r>
            <a:r>
              <a:rPr lang="en-US" altLang="ko-KR" sz="1000" dirty="0"/>
              <a:t>,</a:t>
            </a:r>
            <a:r>
              <a:rPr lang="ko-KR" altLang="en-US" sz="1000" dirty="0"/>
              <a:t> </a:t>
            </a:r>
            <a:r>
              <a:rPr lang="en-US" altLang="ko-KR" sz="1000" dirty="0"/>
              <a:t>15.7%</a:t>
            </a:r>
            <a:r>
              <a:rPr lang="ko-KR" altLang="en-US" sz="1000" dirty="0"/>
              <a:t>가 </a:t>
            </a:r>
            <a:r>
              <a:rPr lang="en-US" altLang="ko-KR" sz="1000" dirty="0"/>
              <a:t>RPG </a:t>
            </a:r>
            <a:r>
              <a:rPr lang="ko-KR" altLang="en-US" sz="1000" dirty="0"/>
              <a:t>게임을 이용한다 응답</a:t>
            </a:r>
            <a:endParaRPr lang="en-US" altLang="ko-KR" sz="10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000" dirty="0"/>
              <a:t>한판 한판이 짧아 </a:t>
            </a:r>
            <a:r>
              <a:rPr lang="en-US" altLang="ko-KR" sz="1000" dirty="0"/>
              <a:t>40~50</a:t>
            </a:r>
            <a:r>
              <a:rPr lang="ko-KR" altLang="en-US" sz="1000" dirty="0"/>
              <a:t>대 성인에서 높은 선호도를 보인다 생각</a:t>
            </a:r>
            <a:endParaRPr lang="en-US" altLang="ko-KR" sz="10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000" dirty="0"/>
              <a:t>RPG / MORPG / MMORPG</a:t>
            </a:r>
            <a:r>
              <a:rPr lang="ko-KR" altLang="en-US" sz="1000" dirty="0"/>
              <a:t>가 매출 순위도 높고 기존 인기 </a:t>
            </a:r>
            <a:r>
              <a:rPr lang="en-US" altLang="ko-KR" sz="1000" dirty="0"/>
              <a:t>IP</a:t>
            </a:r>
            <a:r>
              <a:rPr lang="ko-KR" altLang="en-US" sz="1000" dirty="0"/>
              <a:t>를 활용해</a:t>
            </a:r>
            <a:br>
              <a:rPr lang="en-US" altLang="ko-KR" sz="1000" dirty="0"/>
            </a:br>
            <a:r>
              <a:rPr lang="ko-KR" altLang="en-US" sz="1000" dirty="0"/>
              <a:t>해당 </a:t>
            </a:r>
            <a:r>
              <a:rPr lang="en-US" altLang="ko-KR" sz="1000" dirty="0"/>
              <a:t>IP</a:t>
            </a:r>
            <a:r>
              <a:rPr lang="ko-KR" altLang="en-US" sz="1000" dirty="0"/>
              <a:t>를 알고 있던 </a:t>
            </a:r>
            <a:r>
              <a:rPr lang="en-US" altLang="ko-KR" sz="1000" dirty="0"/>
              <a:t>30 ~ 50 </a:t>
            </a:r>
            <a:r>
              <a:rPr lang="ko-KR" altLang="en-US" sz="1000" dirty="0"/>
              <a:t>대에 높은 충성도를 보인다 판단</a:t>
            </a:r>
            <a:endParaRPr lang="en-US" altLang="ko-KR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F83995-346B-45CD-A990-4C0731D8C1D0}"/>
              </a:ext>
            </a:extLst>
          </p:cNvPr>
          <p:cNvSpPr txBox="1"/>
          <p:nvPr/>
        </p:nvSpPr>
        <p:spPr>
          <a:xfrm>
            <a:off x="4815281" y="2676088"/>
            <a:ext cx="3143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&lt; </a:t>
            </a:r>
            <a:r>
              <a:rPr lang="ko-KR" altLang="en-US" sz="1400" b="1" dirty="0"/>
              <a:t>모바일 플랫폼으로 출시 계획 중 </a:t>
            </a:r>
            <a:r>
              <a:rPr lang="en-US" altLang="ko-KR" sz="1400" b="1" dirty="0"/>
              <a:t>&gt;</a:t>
            </a:r>
            <a:endParaRPr lang="ko-KR" altLang="en-US" sz="1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CFE38C-E89B-4C34-9531-5C34AF13F448}"/>
              </a:ext>
            </a:extLst>
          </p:cNvPr>
          <p:cNvSpPr txBox="1"/>
          <p:nvPr/>
        </p:nvSpPr>
        <p:spPr>
          <a:xfrm>
            <a:off x="4815281" y="2678418"/>
            <a:ext cx="3143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&lt; </a:t>
            </a:r>
            <a:r>
              <a:rPr lang="ko-KR" altLang="en-US" sz="1400" b="1" dirty="0"/>
              <a:t>모바일 플랫폼으로 출시 계획 중 </a:t>
            </a:r>
            <a:r>
              <a:rPr lang="en-US" altLang="ko-KR" sz="1400" b="1" dirty="0"/>
              <a:t>&gt;</a:t>
            </a:r>
            <a:endParaRPr lang="ko-KR" altLang="en-US" sz="1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FA772F-BD87-40E7-9887-23E33F5DDAC2}"/>
              </a:ext>
            </a:extLst>
          </p:cNvPr>
          <p:cNvSpPr txBox="1"/>
          <p:nvPr/>
        </p:nvSpPr>
        <p:spPr>
          <a:xfrm>
            <a:off x="4815281" y="4855169"/>
            <a:ext cx="43354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&lt; </a:t>
            </a:r>
            <a:r>
              <a:rPr lang="ko-KR" altLang="en-US" sz="1200" b="1" dirty="0"/>
              <a:t>퍼즐 처럼 한판 한판이 짧은 </a:t>
            </a:r>
            <a:r>
              <a:rPr lang="en-US" altLang="ko-KR" sz="1200" b="1" dirty="0"/>
              <a:t>RPG </a:t>
            </a:r>
            <a:r>
              <a:rPr lang="ko-KR" altLang="en-US" sz="1200" b="1" dirty="0"/>
              <a:t>게임을 만들고 싶었음 </a:t>
            </a:r>
            <a:r>
              <a:rPr lang="en-US" altLang="ko-KR" sz="1200" b="1" dirty="0"/>
              <a:t>&gt;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1202252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5B475A0-4745-4089-9C7B-90B14D36F5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캐릭터 컨셉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1962971-FA11-4C9B-86FA-79386144D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BD0C314-2DDC-4ACA-AFB5-2975810EA5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6D02A68D-6DE8-42B6-9F6A-C75F72A5AB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C70766F4-05DF-4C14-8800-726D38D22E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6683505"/>
              </p:ext>
            </p:extLst>
          </p:nvPr>
        </p:nvGraphicFramePr>
        <p:xfrm>
          <a:off x="302137" y="3601085"/>
          <a:ext cx="8561949" cy="14920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61949">
                  <a:extLst>
                    <a:ext uri="{9D8B030D-6E8A-4147-A177-3AD203B41FA5}">
                      <a16:colId xmlns:a16="http://schemas.microsoft.com/office/drawing/2014/main" val="3716736860"/>
                    </a:ext>
                  </a:extLst>
                </a:gridCol>
              </a:tblGrid>
              <a:tr h="30109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컨셉</a:t>
                      </a:r>
                      <a:endParaRPr lang="en-US" altLang="ko-KR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231902"/>
                  </a:ext>
                </a:extLst>
              </a:tr>
              <a:tr h="1190924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화학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에너지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물리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기계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생명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전기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로봇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핵융합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무기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-&gt;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특징을 가지는 몬스터 컨셉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공학자들이 자신이 연구하는 분야의 컨셉으로 몸을 개조했다는 컨셉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보스 컨셉에 따라 변하는 던전 디자인 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나머지 몬스터는 특수 몬스터를 제외하면 대부분 기본 몬스터 디자인에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</a:rPr>
                        <a:t>베리에이션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 해서 제작</a:t>
                      </a:r>
                      <a:endParaRPr lang="en-US" altLang="ko-KR" sz="1100" b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1941705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5F662E1A-434D-4D82-AA70-729C2E158943}"/>
              </a:ext>
            </a:extLst>
          </p:cNvPr>
          <p:cNvGrpSpPr/>
          <p:nvPr/>
        </p:nvGrpSpPr>
        <p:grpSpPr>
          <a:xfrm>
            <a:off x="391212" y="800417"/>
            <a:ext cx="8337841" cy="2667000"/>
            <a:chOff x="1003759" y="1595120"/>
            <a:chExt cx="11117121" cy="3556000"/>
          </a:xfrm>
        </p:grpSpPr>
        <p:pic>
          <p:nvPicPr>
            <p:cNvPr id="10" name="그림 9" descr="의류, 남자, 녹색, 테이블이(가) 표시된 사진&#10;&#10;자동 생성된 설명">
              <a:extLst>
                <a:ext uri="{FF2B5EF4-FFF2-40B4-BE49-F238E27FC236}">
                  <a16:creationId xmlns:a16="http://schemas.microsoft.com/office/drawing/2014/main" id="{11510E9F-34E0-4D67-8105-3540CF6BE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9" b="97247" l="6641" r="90000">
                          <a14:foregroundMark x1="32969" y1="28237" x2="31094" y2="12595"/>
                          <a14:foregroundMark x1="31094" y1="12595" x2="36641" y2="21851"/>
                          <a14:foregroundMark x1="36641" y1="22437" x2="36406" y2="8260"/>
                          <a14:foregroundMark x1="36406" y1="8260" x2="39609" y2="17399"/>
                          <a14:foregroundMark x1="35938" y1="6854" x2="35938" y2="6854"/>
                          <a14:foregroundMark x1="38906" y1="2988" x2="38906" y2="2988"/>
                          <a14:foregroundMark x1="40000" y1="5741" x2="40000" y2="5741"/>
                          <a14:foregroundMark x1="40000" y1="9900" x2="40000" y2="12947"/>
                          <a14:foregroundMark x1="41875" y1="17692" x2="42188" y2="19098"/>
                          <a14:foregroundMark x1="42188" y1="21558" x2="42578" y2="24897"/>
                          <a14:foregroundMark x1="27734" y1="38781" x2="25547" y2="49912"/>
                          <a14:foregroundMark x1="34297" y1="45636" x2="31875" y2="62624"/>
                          <a14:foregroundMark x1="31875" y1="62624" x2="34297" y2="70299"/>
                          <a14:foregroundMark x1="21250" y1="42121" x2="12656" y2="60105"/>
                          <a14:foregroundMark x1="12656" y1="60105" x2="12578" y2="68600"/>
                          <a14:foregroundMark x1="18281" y1="33216" x2="12812" y2="43234"/>
                          <a14:foregroundMark x1="35078" y1="38781" x2="41719" y2="11306"/>
                          <a14:foregroundMark x1="41719" y1="11306" x2="43438" y2="9373"/>
                          <a14:foregroundMark x1="46641" y1="13415" x2="46406" y2="16930"/>
                          <a14:foregroundMark x1="78750" y1="26186" x2="85156" y2="51787"/>
                          <a14:foregroundMark x1="81250" y1="29174" x2="79219" y2="19566"/>
                          <a14:foregroundMark x1="78047" y1="26948" x2="77266" y2="21031"/>
                          <a14:foregroundMark x1="34766" y1="15817" x2="35156" y2="937"/>
                          <a14:foregroundMark x1="35156" y1="937" x2="35547" y2="117"/>
                          <a14:foregroundMark x1="43672" y1="1406" x2="30859" y2="7499"/>
                          <a14:foregroundMark x1="37266" y1="38430" x2="48906" y2="57059"/>
                          <a14:foregroundMark x1="48906" y1="57059" x2="49844" y2="81781"/>
                          <a14:foregroundMark x1="41484" y1="50088" x2="45938" y2="84359"/>
                          <a14:foregroundMark x1="42188" y1="61219" x2="26406" y2="96778"/>
                          <a14:foregroundMark x1="18984" y1="43058" x2="12656" y2="56825"/>
                          <a14:foregroundMark x1="12656" y1="56825" x2="12109" y2="73989"/>
                          <a14:foregroundMark x1="12578" y1="43820" x2="12812" y2="63269"/>
                          <a14:foregroundMark x1="16797" y1="75864" x2="54375" y2="82835"/>
                          <a14:foregroundMark x1="54375" y1="82835" x2="59531" y2="96895"/>
                          <a14:foregroundMark x1="59531" y1="96895" x2="59531" y2="97305"/>
                          <a14:foregroundMark x1="54844" y1="79379" x2="73203" y2="84534"/>
                          <a14:foregroundMark x1="73203" y1="84534" x2="74844" y2="86409"/>
                          <a14:foregroundMark x1="69375" y1="82484" x2="75313" y2="88049"/>
                          <a14:foregroundMark x1="8906" y1="68248" x2="15078" y2="78442"/>
                          <a14:foregroundMark x1="13281" y1="80844" x2="11094" y2="72525"/>
                          <a14:foregroundMark x1="82734" y1="52490" x2="84922" y2="62156"/>
                          <a14:foregroundMark x1="10859" y1="71178" x2="11563" y2="71178"/>
                          <a14:foregroundMark x1="6875" y1="72525" x2="7891" y2="77329"/>
                          <a14:foregroundMark x1="6875" y1="72876" x2="6641" y2="6936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82074" y="1734926"/>
              <a:ext cx="2021511" cy="2695874"/>
            </a:xfrm>
            <a:prstGeom prst="rect">
              <a:avLst/>
            </a:prstGeom>
          </p:spPr>
        </p:pic>
        <p:pic>
          <p:nvPicPr>
            <p:cNvPr id="11" name="그림 10" descr="남자, 자전거, 쥐고있는, 타기이(가) 표시된 사진&#10;&#10;자동 생성된 설명">
              <a:extLst>
                <a:ext uri="{FF2B5EF4-FFF2-40B4-BE49-F238E27FC236}">
                  <a16:creationId xmlns:a16="http://schemas.microsoft.com/office/drawing/2014/main" id="{DB1CE0C7-B04F-4E68-AF73-38C6A31411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89873" y="1734926"/>
              <a:ext cx="2183999" cy="2695874"/>
            </a:xfrm>
            <a:prstGeom prst="rect">
              <a:avLst/>
            </a:prstGeom>
          </p:spPr>
        </p:pic>
        <p:pic>
          <p:nvPicPr>
            <p:cNvPr id="12" name="그림 11" descr="앉아있는, 케이크, 서있는, 남자이(가) 표시된 사진&#10;&#10;자동 생성된 설명">
              <a:extLst>
                <a:ext uri="{FF2B5EF4-FFF2-40B4-BE49-F238E27FC236}">
                  <a16:creationId xmlns:a16="http://schemas.microsoft.com/office/drawing/2014/main" id="{F7C495CC-02D9-47BE-8448-274D1E6EE0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60160" y="1734926"/>
              <a:ext cx="1955996" cy="2695874"/>
            </a:xfrm>
            <a:prstGeom prst="rect">
              <a:avLst/>
            </a:prstGeom>
          </p:spPr>
        </p:pic>
        <p:pic>
          <p:nvPicPr>
            <p:cNvPr id="13" name="그림 12" descr="의류, 사람, 남자, 눈이(가) 표시된 사진&#10;&#10;자동 생성된 설명">
              <a:extLst>
                <a:ext uri="{FF2B5EF4-FFF2-40B4-BE49-F238E27FC236}">
                  <a16:creationId xmlns:a16="http://schemas.microsoft.com/office/drawing/2014/main" id="{1DCFDC9B-F27C-490B-8C65-48DBE2A6D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802444" y="1734926"/>
              <a:ext cx="1620520" cy="2695874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0BBB3D3-CE76-48E9-AFC6-AF78FC42C7D6}"/>
                </a:ext>
              </a:extLst>
            </p:cNvPr>
            <p:cNvSpPr txBox="1"/>
            <p:nvPr/>
          </p:nvSpPr>
          <p:spPr>
            <a:xfrm>
              <a:off x="1341120" y="4653280"/>
              <a:ext cx="1782968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50" dirty="0"/>
                <a:t>화학 </a:t>
              </a:r>
              <a:r>
                <a:rPr lang="en-US" altLang="ko-KR" sz="1350" dirty="0"/>
                <a:t>or</a:t>
              </a:r>
              <a:r>
                <a:rPr lang="ko-KR" altLang="en-US" sz="1350" dirty="0"/>
                <a:t> 에너지</a:t>
              </a:r>
              <a:endParaRPr lang="en-US" altLang="ko-KR" sz="135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208279-7F7A-4438-A4CC-ECB57C76022A}"/>
                </a:ext>
              </a:extLst>
            </p:cNvPr>
            <p:cNvSpPr txBox="1"/>
            <p:nvPr/>
          </p:nvSpPr>
          <p:spPr>
            <a:xfrm>
              <a:off x="3905742" y="4653280"/>
              <a:ext cx="1423895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50" dirty="0"/>
                <a:t>전기 </a:t>
              </a:r>
              <a:r>
                <a:rPr lang="en-US" altLang="ko-KR" sz="1350" dirty="0"/>
                <a:t>/ </a:t>
              </a:r>
              <a:r>
                <a:rPr lang="ko-KR" altLang="en-US" sz="1350" dirty="0"/>
                <a:t>전자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3413F3C-984E-4F63-8A4B-F86CBA2E187B}"/>
                </a:ext>
              </a:extLst>
            </p:cNvPr>
            <p:cNvSpPr txBox="1"/>
            <p:nvPr/>
          </p:nvSpPr>
          <p:spPr>
            <a:xfrm>
              <a:off x="7014992" y="4653280"/>
              <a:ext cx="707887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50" dirty="0"/>
                <a:t>기계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C3EE652-E713-4296-B0A7-1E4A00BAED9D}"/>
                </a:ext>
              </a:extLst>
            </p:cNvPr>
            <p:cNvSpPr txBox="1"/>
            <p:nvPr/>
          </p:nvSpPr>
          <p:spPr>
            <a:xfrm>
              <a:off x="9289537" y="4653280"/>
              <a:ext cx="707887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50" dirty="0"/>
                <a:t>생명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A263A54-C953-42B1-9EE7-2DC0D936C509}"/>
                </a:ext>
              </a:extLst>
            </p:cNvPr>
            <p:cNvSpPr/>
            <p:nvPr/>
          </p:nvSpPr>
          <p:spPr>
            <a:xfrm>
              <a:off x="1003759" y="1595120"/>
              <a:ext cx="11117121" cy="3556000"/>
            </a:xfrm>
            <a:prstGeom prst="rect">
              <a:avLst/>
            </a:prstGeom>
            <a:noFill/>
            <a:ln w="254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9903741-6FA6-4812-9E5E-E733A08237F7}"/>
                </a:ext>
              </a:extLst>
            </p:cNvPr>
            <p:cNvSpPr txBox="1"/>
            <p:nvPr/>
          </p:nvSpPr>
          <p:spPr>
            <a:xfrm>
              <a:off x="10629689" y="2575031"/>
              <a:ext cx="1391835" cy="104644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500" b="1" dirty="0">
                  <a:solidFill>
                    <a:schemeClr val="accent4">
                      <a:lumMod val="75000"/>
                    </a:schemeClr>
                  </a:solidFill>
                </a:rPr>
                <a:t>. . .</a:t>
              </a:r>
              <a:endParaRPr lang="ko-KR" altLang="en-US" sz="1350" b="1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</p:grpSp>
      <p:sp>
        <p:nvSpPr>
          <p:cNvPr id="20" name="텍스트 개체 틀 5">
            <a:extLst>
              <a:ext uri="{FF2B5EF4-FFF2-40B4-BE49-F238E27FC236}">
                <a16:creationId xmlns:a16="http://schemas.microsoft.com/office/drawing/2014/main" id="{50F19C19-97BF-41D7-8678-0C4F6EE6568B}"/>
              </a:ext>
            </a:extLst>
          </p:cNvPr>
          <p:cNvSpPr txBox="1">
            <a:spLocks/>
          </p:cNvSpPr>
          <p:nvPr/>
        </p:nvSpPr>
        <p:spPr>
          <a:xfrm>
            <a:off x="5381490" y="0"/>
            <a:ext cx="1483136" cy="37782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anchor="ctr"/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디자인 컨셉</a:t>
            </a:r>
          </a:p>
        </p:txBody>
      </p:sp>
      <p:sp>
        <p:nvSpPr>
          <p:cNvPr id="21" name="텍스트 개체 틀 6">
            <a:extLst>
              <a:ext uri="{FF2B5EF4-FFF2-40B4-BE49-F238E27FC236}">
                <a16:creationId xmlns:a16="http://schemas.microsoft.com/office/drawing/2014/main" id="{A413DEE4-29A7-4283-843A-2B8168273AA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22" name="텍스트 개체 틀 4">
            <a:extLst>
              <a:ext uri="{FF2B5EF4-FFF2-40B4-BE49-F238E27FC236}">
                <a16:creationId xmlns:a16="http://schemas.microsoft.com/office/drawing/2014/main" id="{7C3825C0-6118-42B4-89C2-5BD55545C1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63988" y="0"/>
            <a:ext cx="1117600" cy="377825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20822355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6CA96FB2-147B-4C7E-80D8-F84118341B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총 정리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8BCB4D4F-0897-40F9-BF00-E61E2552F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53DA24-A138-4A2A-889F-7DB977E02C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9D5A7FB-1B6D-4BB5-8F02-AF4512A3EF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C2C9B9E1-82A0-4128-AE58-0028724B53C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정리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29E548C9-2CF6-47E9-9F3C-C176E09B146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B346364A-3D3E-4DFB-A556-B168B657F6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391124"/>
              </p:ext>
            </p:extLst>
          </p:nvPr>
        </p:nvGraphicFramePr>
        <p:xfrm>
          <a:off x="292100" y="754766"/>
          <a:ext cx="8549896" cy="45575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9805">
                  <a:extLst>
                    <a:ext uri="{9D8B030D-6E8A-4147-A177-3AD203B41FA5}">
                      <a16:colId xmlns:a16="http://schemas.microsoft.com/office/drawing/2014/main" val="1798491382"/>
                    </a:ext>
                  </a:extLst>
                </a:gridCol>
                <a:gridCol w="3468595">
                  <a:extLst>
                    <a:ext uri="{9D8B030D-6E8A-4147-A177-3AD203B41FA5}">
                      <a16:colId xmlns:a16="http://schemas.microsoft.com/office/drawing/2014/main" val="2420960604"/>
                    </a:ext>
                  </a:extLst>
                </a:gridCol>
                <a:gridCol w="4081496">
                  <a:extLst>
                    <a:ext uri="{9D8B030D-6E8A-4147-A177-3AD203B41FA5}">
                      <a16:colId xmlns:a16="http://schemas.microsoft.com/office/drawing/2014/main" val="261668211"/>
                    </a:ext>
                  </a:extLst>
                </a:gridCol>
              </a:tblGrid>
              <a:tr h="35445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954101"/>
                  </a:ext>
                </a:extLst>
              </a:tr>
              <a:tr h="934674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/>
                        <a:t>분석 자료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플랫폼 분석을 통한 개발 방향성 전달</a:t>
                      </a:r>
                      <a:endParaRPr lang="en-US" altLang="ko-KR" sz="1000" dirty="0"/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모티브 게임을 분석을 통한 기획 게임에 차별화 시도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개발 시 염두 할 요소를 알아보고 그에 맞춰 원활한 개발 진행을 위한 자료 수집 용도</a:t>
                      </a:r>
                      <a:endParaRPr lang="en-US" altLang="ko-KR" sz="1000" dirty="0"/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모티브 게임을 통해 현제 기획서의 게임의 특징을 효과적으로 전달하려고 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5171755"/>
                  </a:ext>
                </a:extLst>
              </a:tr>
              <a:tr h="715838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/>
                        <a:t>게임 개요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간략한 게임에 대한 설명</a:t>
                      </a:r>
                      <a:endParaRPr lang="en-US" altLang="ko-KR" sz="1000" dirty="0"/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플레이 시놉시스 스토리</a:t>
                      </a:r>
                      <a:endParaRPr lang="en-US" altLang="ko-KR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게임의 전체의 간략한 요소를 소개하고 시놉시스와 스토리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캐릭터 컨셉을 설명하며 전체적인 게임의 분위기와 추상적인 형태를 이해할 수 있도록 돕기 위한 자료</a:t>
                      </a:r>
                      <a:endParaRPr lang="en-US" altLang="ko-KR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059325"/>
                  </a:ext>
                </a:extLst>
              </a:tr>
              <a:tr h="1153511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/>
                        <a:t>게임 소개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화면 </a:t>
                      </a:r>
                      <a:r>
                        <a:rPr lang="en-US" altLang="ko-KR" sz="1000" dirty="0"/>
                        <a:t>/ </a:t>
                      </a:r>
                      <a:r>
                        <a:rPr lang="ko-KR" altLang="en-US" sz="1000" dirty="0"/>
                        <a:t>전투 </a:t>
                      </a:r>
                      <a:r>
                        <a:rPr lang="en-US" altLang="ko-KR" sz="1000" dirty="0"/>
                        <a:t>/ </a:t>
                      </a:r>
                      <a:r>
                        <a:rPr lang="ko-KR" altLang="en-US" sz="1000" dirty="0"/>
                        <a:t>캐릭터 </a:t>
                      </a:r>
                      <a:r>
                        <a:rPr lang="en-US" altLang="ko-KR" sz="1000" dirty="0"/>
                        <a:t>/ </a:t>
                      </a:r>
                      <a:r>
                        <a:rPr lang="ko-KR" altLang="en-US" sz="1000" dirty="0"/>
                        <a:t>무기 </a:t>
                      </a:r>
                      <a:r>
                        <a:rPr lang="en-US" altLang="ko-KR" sz="1000" dirty="0"/>
                        <a:t>/ </a:t>
                      </a:r>
                      <a:r>
                        <a:rPr lang="ko-KR" altLang="en-US" sz="1000" dirty="0"/>
                        <a:t>스킬 </a:t>
                      </a:r>
                      <a:r>
                        <a:rPr lang="en-US" altLang="ko-KR" sz="1000" dirty="0"/>
                        <a:t>/ </a:t>
                      </a:r>
                      <a:r>
                        <a:rPr lang="ko-KR" altLang="en-US" sz="1000" dirty="0"/>
                        <a:t>던전 등</a:t>
                      </a:r>
                      <a:br>
                        <a:rPr lang="en-US" altLang="ko-KR" sz="1000" dirty="0"/>
                      </a:br>
                      <a:r>
                        <a:rPr lang="ko-KR" altLang="en-US" sz="1000" dirty="0"/>
                        <a:t>게임 진행에 전반적으로 필요한 정보 제공</a:t>
                      </a:r>
                      <a:endParaRPr lang="en-US" altLang="ko-KR" sz="1000" dirty="0"/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튜토리얼 스토리 보드 연출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가변적이지만 가이드라인을 잡아 게임의 전체 분위기와 핵심 요소의 변경을 최소화 하기 위한 자료</a:t>
                      </a:r>
                      <a:endParaRPr lang="en-US" altLang="ko-KR" sz="1000" dirty="0"/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이후 세부 기획에 활용하기 위한 게임 내 필요한 요소를 정리해 두는 용도</a:t>
                      </a:r>
                      <a:endParaRPr lang="en-US" altLang="ko-KR" sz="1000" dirty="0"/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전체 적인 플레이 흐름을 전달하기 위함</a:t>
                      </a:r>
                      <a:endParaRPr lang="en-US" altLang="ko-KR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09802"/>
                  </a:ext>
                </a:extLst>
              </a:tr>
              <a:tr h="125811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/>
                        <a:t>디자인</a:t>
                      </a:r>
                      <a:br>
                        <a:rPr lang="en-US" altLang="ko-KR" sz="1400" b="1" dirty="0"/>
                      </a:br>
                      <a:r>
                        <a:rPr lang="ko-KR" altLang="en-US" sz="1400" b="1" dirty="0"/>
                        <a:t>컨셉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게임 내 등장 캐릭터 </a:t>
                      </a:r>
                      <a:r>
                        <a:rPr lang="en-US" altLang="ko-KR" sz="1000" dirty="0"/>
                        <a:t>( </a:t>
                      </a:r>
                      <a:r>
                        <a:rPr lang="ko-KR" altLang="en-US" sz="1000" dirty="0"/>
                        <a:t>주인공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주요 </a:t>
                      </a:r>
                      <a:r>
                        <a:rPr lang="en-US" altLang="ko-KR" sz="1000" dirty="0" err="1"/>
                        <a:t>npc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보스 몬스터 </a:t>
                      </a:r>
                      <a:r>
                        <a:rPr lang="en-US" altLang="ko-KR" sz="1000" dirty="0"/>
                        <a:t>) </a:t>
                      </a:r>
                      <a:r>
                        <a:rPr lang="ko-KR" altLang="en-US" sz="1000" dirty="0"/>
                        <a:t>컨셉 설정</a:t>
                      </a:r>
                      <a:endParaRPr lang="en-US" altLang="ko-KR" sz="1000" dirty="0"/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세계관 형성에 중요한 요소 설정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그래픽 디자인 중에 참고해서 작업할 수 있는 캐릭터 초기 컨셉을 설정하기 위한 문서 </a:t>
                      </a:r>
                      <a:endParaRPr lang="en-US" altLang="ko-KR" sz="1000" dirty="0"/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핵심은 도움을 주는 </a:t>
                      </a:r>
                      <a:r>
                        <a:rPr lang="en-US" altLang="ko-KR" sz="1000" dirty="0" err="1"/>
                        <a:t>npc</a:t>
                      </a:r>
                      <a:r>
                        <a:rPr lang="ko-KR" altLang="en-US" sz="1000" dirty="0"/>
                        <a:t>에서 최종 보스로 변하는 박사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관리자 들의 컨셉 아트 필수</a:t>
                      </a:r>
                      <a:endParaRPr lang="en-US" altLang="ko-KR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379254"/>
                  </a:ext>
                </a:extLst>
              </a:tr>
            </a:tbl>
          </a:graphicData>
        </a:graphic>
      </p:graphicFrame>
      <p:sp>
        <p:nvSpPr>
          <p:cNvPr id="9" name="제목 2">
            <a:extLst>
              <a:ext uri="{FF2B5EF4-FFF2-40B4-BE49-F238E27FC236}">
                <a16:creationId xmlns:a16="http://schemas.microsoft.com/office/drawing/2014/main" id="{0F98EDD6-7084-44CB-B6CB-822D3D60DE48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8054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0692D2F-2B6D-4093-BF2B-91B4E452462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2.  </a:t>
            </a:r>
            <a:r>
              <a:rPr lang="ko-KR" altLang="en-US" dirty="0"/>
              <a:t>모티브 게임 분석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BD1F75-0AE3-44CE-B968-BECE42B328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E2CBB6D8-147F-4B6C-AB1B-4DB793B3869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graphicFrame>
        <p:nvGraphicFramePr>
          <p:cNvPr id="8" name="표 6">
            <a:extLst>
              <a:ext uri="{FF2B5EF4-FFF2-40B4-BE49-F238E27FC236}">
                <a16:creationId xmlns:a16="http://schemas.microsoft.com/office/drawing/2014/main" id="{AF09C11E-5A39-442A-8004-4BB26517F4AB}"/>
              </a:ext>
            </a:extLst>
          </p:cNvPr>
          <p:cNvGraphicFramePr>
            <a:graphicFrameLocks/>
          </p:cNvGraphicFramePr>
          <p:nvPr/>
        </p:nvGraphicFramePr>
        <p:xfrm>
          <a:off x="292100" y="2998199"/>
          <a:ext cx="8582025" cy="2489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9727">
                  <a:extLst>
                    <a:ext uri="{9D8B030D-6E8A-4147-A177-3AD203B41FA5}">
                      <a16:colId xmlns:a16="http://schemas.microsoft.com/office/drawing/2014/main" val="1534092653"/>
                    </a:ext>
                  </a:extLst>
                </a:gridCol>
                <a:gridCol w="2086983">
                  <a:extLst>
                    <a:ext uri="{9D8B030D-6E8A-4147-A177-3AD203B41FA5}">
                      <a16:colId xmlns:a16="http://schemas.microsoft.com/office/drawing/2014/main" val="2324608418"/>
                    </a:ext>
                  </a:extLst>
                </a:gridCol>
                <a:gridCol w="5625315">
                  <a:extLst>
                    <a:ext uri="{9D8B030D-6E8A-4147-A177-3AD203B41FA5}">
                      <a16:colId xmlns:a16="http://schemas.microsoft.com/office/drawing/2014/main" val="752017847"/>
                    </a:ext>
                  </a:extLst>
                </a:gridCol>
              </a:tblGrid>
              <a:tr h="349917"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간략한정보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8708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소울 나이트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5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던전을 탐험하며 몬스터를 처치하는 게임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총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층으로 이루어진 던전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한 층마다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개의 스테이지로 구분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스테이지 또한 여러가지 방으로 구성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각 층의 마지막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번째 스테이지에 보스가 등장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날라오는 탄을 피하며 적을 처치하기에 좁은 방으로 인해 게임의 난이도가 높음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다양한 정리를 수집하며 정리의 특징에 맞는 특성과 무기 선택으로 던전을 클리어 하는 재미를 유저에게 줌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자동 조준 시스템으로 화면에 보이는 적을 알아서 타겟팅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근접무기로 적의 공격 탄을 지울 수 있음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93929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chemeClr val="tx1"/>
                          </a:solidFill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 err="1">
                          <a:solidFill>
                            <a:schemeClr val="tx1"/>
                          </a:solidFill>
                        </a:rPr>
                        <a:t>로그라이크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슈팅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806072"/>
                  </a:ext>
                </a:extLst>
              </a:tr>
              <a:tr h="17111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chemeClr val="tx1"/>
                          </a:solidFill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안드로이드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, IOS,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닌텐도 스위치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6057281"/>
                  </a:ext>
                </a:extLst>
              </a:tr>
              <a:tr h="26773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chemeClr val="tx1"/>
                          </a:solidFill>
                        </a:rPr>
                        <a:t>출시일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17.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 스토리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2.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677781"/>
                  </a:ext>
                </a:extLst>
              </a:tr>
              <a:tr h="4411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chemeClr val="tx1"/>
                          </a:solidFill>
                        </a:rPr>
                        <a:t>주 컨텐츠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던전 탐험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클리어 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정리 수집</a:t>
                      </a:r>
                      <a:endParaRPr lang="en-US" altLang="ko-KR" sz="100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업적 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299415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9C7503B7-8353-464D-97D0-B8D216FF5C2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4225" y="848568"/>
            <a:ext cx="4279900" cy="200893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5D811F2-72B6-43EE-8F12-3E89565A84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0891" y="818161"/>
            <a:ext cx="3668187" cy="2052438"/>
          </a:xfrm>
          <a:prstGeom prst="rect">
            <a:avLst/>
          </a:prstGeom>
        </p:spPr>
      </p:pic>
      <p:sp>
        <p:nvSpPr>
          <p:cNvPr id="12" name="텍스트 개체 틀 6">
            <a:extLst>
              <a:ext uri="{FF2B5EF4-FFF2-40B4-BE49-F238E27FC236}">
                <a16:creationId xmlns:a16="http://schemas.microsoft.com/office/drawing/2014/main" id="{3E0AAEA8-6068-4537-9F27-E864B463C1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5" name="제목 14">
            <a:extLst>
              <a:ext uri="{FF2B5EF4-FFF2-40B4-BE49-F238E27FC236}">
                <a16:creationId xmlns:a16="http://schemas.microsoft.com/office/drawing/2014/main" id="{D632F68F-E5EB-4A04-9EB9-DD167FE09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5C65897E-E742-4692-B7F8-54FB5C4EF8A2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  <p:sp>
        <p:nvSpPr>
          <p:cNvPr id="18" name="텍스트 개체 틀 4">
            <a:extLst>
              <a:ext uri="{FF2B5EF4-FFF2-40B4-BE49-F238E27FC236}">
                <a16:creationId xmlns:a16="http://schemas.microsoft.com/office/drawing/2014/main" id="{88B6636E-F828-494C-9E5E-431A3DC26F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63988" y="0"/>
            <a:ext cx="1117600" cy="377825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3200570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6415E16-BCE7-4051-8B17-C46643DBE7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2.  </a:t>
            </a:r>
            <a:r>
              <a:rPr lang="ko-KR" altLang="en-US" dirty="0"/>
              <a:t>모티브 게임 분석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B0C6C1F-18E3-4BAB-BD37-9BFA49004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D18F25-8110-410C-92B8-F087D1EA8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6F2F00CF-F467-406F-8E3C-53E0AC0CE9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graphicFrame>
        <p:nvGraphicFramePr>
          <p:cNvPr id="8" name="표 6">
            <a:extLst>
              <a:ext uri="{FF2B5EF4-FFF2-40B4-BE49-F238E27FC236}">
                <a16:creationId xmlns:a16="http://schemas.microsoft.com/office/drawing/2014/main" id="{523F197F-C5E5-487E-BBE0-6D912BA81888}"/>
              </a:ext>
            </a:extLst>
          </p:cNvPr>
          <p:cNvGraphicFramePr>
            <a:graphicFrameLocks/>
          </p:cNvGraphicFramePr>
          <p:nvPr/>
        </p:nvGraphicFramePr>
        <p:xfrm>
          <a:off x="292100" y="3230814"/>
          <a:ext cx="8582025" cy="2261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1242">
                  <a:extLst>
                    <a:ext uri="{9D8B030D-6E8A-4147-A177-3AD203B41FA5}">
                      <a16:colId xmlns:a16="http://schemas.microsoft.com/office/drawing/2014/main" val="1534092653"/>
                    </a:ext>
                  </a:extLst>
                </a:gridCol>
                <a:gridCol w="1846229">
                  <a:extLst>
                    <a:ext uri="{9D8B030D-6E8A-4147-A177-3AD203B41FA5}">
                      <a16:colId xmlns:a16="http://schemas.microsoft.com/office/drawing/2014/main" val="2324608418"/>
                    </a:ext>
                  </a:extLst>
                </a:gridCol>
                <a:gridCol w="5844554">
                  <a:extLst>
                    <a:ext uri="{9D8B030D-6E8A-4147-A177-3AD203B41FA5}">
                      <a16:colId xmlns:a16="http://schemas.microsoft.com/office/drawing/2014/main" val="752017847"/>
                    </a:ext>
                  </a:extLst>
                </a:gridCol>
              </a:tblGrid>
              <a:tr h="349917">
                <a:tc gridSpan="3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</a:rPr>
                        <a:t>간략한정보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8708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 err="1"/>
                        <a:t>카타나</a:t>
                      </a:r>
                      <a:r>
                        <a:rPr lang="ko-KR" altLang="en-US" sz="1000" dirty="0"/>
                        <a:t> 제로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사이버 펑크 분위기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부드럽고 섬세한 도트 연출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박진감 넘치는 액션이 특징</a:t>
                      </a:r>
                      <a:endParaRPr lang="en-US" altLang="ko-KR" sz="1000" dirty="0"/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진행하면 할 수 록 올라가는 난이도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시도의 제한이 없어 무한히 도전할 수 있는 게임</a:t>
                      </a:r>
                      <a:endParaRPr lang="en-US" altLang="ko-KR" sz="1000" dirty="0"/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체력이라는 것이 따로 없고 적에게 한번 맞으면 그 자리에서 정리가 사망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스테이지를 다시 도전하게 됨</a:t>
                      </a:r>
                      <a:endParaRPr lang="en-US" altLang="ko-KR" sz="1000" dirty="0"/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선제 공격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회피를 통해 클리어 시 까지 공격을 받지 않도록 하는 것이 목표</a:t>
                      </a:r>
                      <a:endParaRPr lang="en-US" altLang="ko-KR" sz="1000" dirty="0"/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적의 총알 공격을 타이밍에 맞춰 검을 휘두르는 것으로 튕겨 낼 수 있음</a:t>
                      </a:r>
                      <a:endParaRPr lang="en-US" altLang="ko-KR" sz="1000" dirty="0"/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정리의 특수 효과와 함께 사용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게임 내 동작들을 일시적으로 느리게 만들어 유저가 보다 원활하게 동작을 할 수 있음</a:t>
                      </a:r>
                      <a:endParaRPr lang="en-US" altLang="ko-KR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93929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chemeClr val="tx1"/>
                          </a:solidFill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액션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핵 앤 슬래시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 err="1"/>
                        <a:t>플랫포머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806072"/>
                  </a:ext>
                </a:extLst>
              </a:tr>
              <a:tr h="17111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chemeClr val="tx1"/>
                          </a:solidFill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PC</a:t>
                      </a:r>
                      <a:r>
                        <a:rPr lang="ko-KR" altLang="en-US" sz="1000" dirty="0"/>
                        <a:t> </a:t>
                      </a:r>
                      <a:r>
                        <a:rPr lang="en-US" altLang="ko-KR" sz="1000" dirty="0"/>
                        <a:t>/</a:t>
                      </a:r>
                      <a:r>
                        <a:rPr lang="ko-KR" altLang="en-US" sz="1000" dirty="0"/>
                        <a:t> 닌텐도 스위치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6057281"/>
                  </a:ext>
                </a:extLst>
              </a:tr>
              <a:tr h="26773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chemeClr val="tx1"/>
                          </a:solidFill>
                        </a:rPr>
                        <a:t>출시일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19.</a:t>
                      </a:r>
                      <a:r>
                        <a:rPr lang="ko-KR" altLang="en-US" sz="1000" dirty="0"/>
                        <a:t> 스토리</a:t>
                      </a:r>
                      <a:r>
                        <a:rPr lang="en-US" altLang="ko-KR" sz="1000" dirty="0"/>
                        <a:t>4.</a:t>
                      </a:r>
                      <a:r>
                        <a:rPr lang="ko-KR" altLang="en-US" sz="1000" dirty="0"/>
                        <a:t> </a:t>
                      </a:r>
                      <a:r>
                        <a:rPr lang="en-US" altLang="ko-KR" sz="1000" dirty="0"/>
                        <a:t>18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677781"/>
                  </a:ext>
                </a:extLst>
              </a:tr>
              <a:tr h="44119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chemeClr val="tx1"/>
                          </a:solidFill>
                        </a:rPr>
                        <a:t>주 컨텐츠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스테이지 클리어 </a:t>
                      </a:r>
                      <a:endParaRPr lang="en-US" altLang="ko-KR" sz="1000" dirty="0"/>
                    </a:p>
                    <a:p>
                      <a:pPr marL="171450" indent="-171450" latinLnBrk="1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dirty="0"/>
                        <a:t>차별화 된 전투 방식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299415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7BBED544-627F-452C-8A63-B905FCDB5C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617" y="755077"/>
            <a:ext cx="4229100" cy="238125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1B4A12E-1627-4E66-8597-2C2B9AE34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8785" y="755077"/>
            <a:ext cx="4331942" cy="2381250"/>
          </a:xfrm>
          <a:prstGeom prst="rect">
            <a:avLst/>
          </a:prstGeom>
        </p:spPr>
      </p:pic>
      <p:sp>
        <p:nvSpPr>
          <p:cNvPr id="11" name="텍스트 개체 틀 6">
            <a:extLst>
              <a:ext uri="{FF2B5EF4-FFF2-40B4-BE49-F238E27FC236}">
                <a16:creationId xmlns:a16="http://schemas.microsoft.com/office/drawing/2014/main" id="{A3AC8C81-ABDF-46B4-BC56-B9719DD509C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B683ECD6-E38D-4440-8E47-73AF511E83F7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  <p:sp>
        <p:nvSpPr>
          <p:cNvPr id="13" name="텍스트 개체 틀 4">
            <a:extLst>
              <a:ext uri="{FF2B5EF4-FFF2-40B4-BE49-F238E27FC236}">
                <a16:creationId xmlns:a16="http://schemas.microsoft.com/office/drawing/2014/main" id="{594BF2AB-042D-4E07-96B5-008136F86C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63988" y="0"/>
            <a:ext cx="1117600" cy="377825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484675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A02E455-102A-4797-A773-40E0D93543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1.  </a:t>
            </a:r>
            <a:r>
              <a:rPr lang="ko-KR" altLang="en-US" dirty="0"/>
              <a:t>컨셉 </a:t>
            </a:r>
            <a:r>
              <a:rPr lang="en-US" altLang="ko-KR" dirty="0"/>
              <a:t>/ </a:t>
            </a:r>
            <a:r>
              <a:rPr lang="ko-KR" altLang="en-US" dirty="0"/>
              <a:t>특징 </a:t>
            </a:r>
            <a:r>
              <a:rPr lang="en-US" altLang="ko-KR" dirty="0"/>
              <a:t>/ </a:t>
            </a:r>
            <a:r>
              <a:rPr lang="ko-KR" altLang="en-US" dirty="0"/>
              <a:t>의도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B64133A-12F3-48FC-BE3C-4CE742969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2DD350-82D4-4885-85C0-465DCFBC28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B1DDBF5A-40BE-4CDF-9AE0-ED4D08D15E0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graphicFrame>
        <p:nvGraphicFramePr>
          <p:cNvPr id="8" name="표 13">
            <a:extLst>
              <a:ext uri="{FF2B5EF4-FFF2-40B4-BE49-F238E27FC236}">
                <a16:creationId xmlns:a16="http://schemas.microsoft.com/office/drawing/2014/main" id="{CE5BC52F-A866-4928-B837-1A775AA153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1007260"/>
              </p:ext>
            </p:extLst>
          </p:nvPr>
        </p:nvGraphicFramePr>
        <p:xfrm>
          <a:off x="287189" y="833943"/>
          <a:ext cx="8570009" cy="25225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1511">
                  <a:extLst>
                    <a:ext uri="{9D8B030D-6E8A-4147-A177-3AD203B41FA5}">
                      <a16:colId xmlns:a16="http://schemas.microsoft.com/office/drawing/2014/main" val="2287346238"/>
                    </a:ext>
                  </a:extLst>
                </a:gridCol>
                <a:gridCol w="774056">
                  <a:extLst>
                    <a:ext uri="{9D8B030D-6E8A-4147-A177-3AD203B41FA5}">
                      <a16:colId xmlns:a16="http://schemas.microsoft.com/office/drawing/2014/main" val="105392779"/>
                    </a:ext>
                  </a:extLst>
                </a:gridCol>
                <a:gridCol w="2024786">
                  <a:extLst>
                    <a:ext uri="{9D8B030D-6E8A-4147-A177-3AD203B41FA5}">
                      <a16:colId xmlns:a16="http://schemas.microsoft.com/office/drawing/2014/main" val="3890693747"/>
                    </a:ext>
                  </a:extLst>
                </a:gridCol>
                <a:gridCol w="878118">
                  <a:extLst>
                    <a:ext uri="{9D8B030D-6E8A-4147-A177-3AD203B41FA5}">
                      <a16:colId xmlns:a16="http://schemas.microsoft.com/office/drawing/2014/main" val="1671501860"/>
                    </a:ext>
                  </a:extLst>
                </a:gridCol>
                <a:gridCol w="1401538">
                  <a:extLst>
                    <a:ext uri="{9D8B030D-6E8A-4147-A177-3AD203B41FA5}">
                      <a16:colId xmlns:a16="http://schemas.microsoft.com/office/drawing/2014/main" val="3582451055"/>
                    </a:ext>
                  </a:extLst>
                </a:gridCol>
              </a:tblGrid>
              <a:tr h="370840">
                <a:tc rowSpan="5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로그 라이트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싱글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RPG,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액션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시점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탑 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250994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디자인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스팀 펑크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/ SF , 2D,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도트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모바일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647088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방향성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수동조작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차별화된 스킬 시스템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권장 사양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</a:rPr>
                        <a:t>중간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701150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기획 의도 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방향성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퍼즐게임처럼 짧게 플레이 할 수 있는 모바일 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</a:rPr>
                        <a:t>로그라이트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 장르 게임</a:t>
                      </a:r>
                      <a:endParaRPr lang="en-US" altLang="ko-KR" sz="1000" b="1" dirty="0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시간을 조종하는 액션을 연출</a:t>
                      </a: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다른 게임과 차별성을 </a:t>
                      </a: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</a:rPr>
                        <a:t>만듬</a:t>
                      </a:r>
                      <a:endParaRPr lang="en-US" altLang="ko-KR" sz="1000" b="1" dirty="0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en-US" altLang="ko-KR" sz="1000" b="1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</a:rPr>
                        <a:t>대 다수의 전투에서 승리하는 쾌감을 유저에게 주는 것</a:t>
                      </a:r>
                      <a:endParaRPr lang="en-US" altLang="ko-KR" sz="1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65454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b="1" dirty="0" err="1">
                          <a:solidFill>
                            <a:schemeClr val="tx1"/>
                          </a:solidFill>
                        </a:rPr>
                        <a:t>차별점</a:t>
                      </a:r>
                      <a:endParaRPr lang="ko-KR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ko-KR" altLang="en-US" sz="800" dirty="0" err="1">
                          <a:solidFill>
                            <a:schemeClr val="tx1"/>
                          </a:solidFill>
                        </a:rPr>
                        <a:t>로그라이크의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어려운 게임 난이도 완화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( 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로그 라이트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시간을 조종한다는 느낌의 스킬과 기타 요소들</a:t>
                      </a:r>
                      <a:endParaRPr lang="en-US" altLang="ko-KR" sz="900" b="1" dirty="0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lnSpc>
                          <a:spcPct val="150000"/>
                        </a:lnSpc>
                      </a:pPr>
                      <a:r>
                        <a:rPr lang="en-US" altLang="ko-KR" sz="800" dirty="0">
                          <a:solidFill>
                            <a:schemeClr val="tx1"/>
                          </a:solidFill>
                        </a:rPr>
                        <a:t>SF,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800" dirty="0" err="1">
                          <a:solidFill>
                            <a:schemeClr val="tx1"/>
                          </a:solidFill>
                        </a:rPr>
                        <a:t>스팀펑크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</a:rPr>
                        <a:t> 느낌의 그래픽 디자인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1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695219"/>
                  </a:ext>
                </a:extLst>
              </a:tr>
            </a:tbl>
          </a:graphicData>
        </a:graphic>
      </p:graphicFrame>
      <p:pic>
        <p:nvPicPr>
          <p:cNvPr id="9" name="그림 8" descr="건물, 회로, 하얀색, 컴퓨터이(가) 표시된 사진&#10;&#10;자동 생성된 설명">
            <a:extLst>
              <a:ext uri="{FF2B5EF4-FFF2-40B4-BE49-F238E27FC236}">
                <a16:creationId xmlns:a16="http://schemas.microsoft.com/office/drawing/2014/main" id="{C4F5818A-96F4-4A7A-A11A-9886491E831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8040" y="1044575"/>
            <a:ext cx="3333173" cy="1933517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CA7DA205-03D5-4CF2-AD1D-319ACC9C6D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953573"/>
              </p:ext>
            </p:extLst>
          </p:nvPr>
        </p:nvGraphicFramePr>
        <p:xfrm>
          <a:off x="286801" y="3342280"/>
          <a:ext cx="8570009" cy="1906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70009">
                  <a:extLst>
                    <a:ext uri="{9D8B030D-6E8A-4147-A177-3AD203B41FA5}">
                      <a16:colId xmlns:a16="http://schemas.microsoft.com/office/drawing/2014/main" val="441676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던전의 랜덤 조합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사망 시 리스크에 대한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긴장감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플레이를 반복적으로 했을 때 지루함을 일부 상쇠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marL="285750" indent="-2857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복고풍 그래픽으로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개발의 난이도 감소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와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기존 </a:t>
                      </a:r>
                      <a:r>
                        <a:rPr lang="ko-KR" altLang="en-US" sz="1100" b="1" dirty="0" err="1">
                          <a:solidFill>
                            <a:srgbClr val="C00000"/>
                          </a:solidFill>
                        </a:rPr>
                        <a:t>메니아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 유저와 과거 향수를 찾는 유저를 타겟</a:t>
                      </a:r>
                      <a:endParaRPr lang="en-US" altLang="ko-KR" sz="1000" b="1" dirty="0">
                        <a:solidFill>
                          <a:srgbClr val="C00000"/>
                        </a:solidFill>
                      </a:endParaRPr>
                    </a:p>
                    <a:p>
                      <a:pPr marL="285750" indent="-2857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적의 공격 패턴을 회피하고 빈틈을 노리는 액션과 전략이 공존하는 즐거움</a:t>
                      </a:r>
                      <a:endParaRPr lang="en-US" altLang="ko-KR" sz="1100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689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스테이지 클리어를 위해 개별적으로 룸에 도전하고 </a:t>
                      </a:r>
                      <a:r>
                        <a:rPr lang="ko-KR" altLang="en-US" sz="1100" b="1" dirty="0">
                          <a:solidFill>
                            <a:srgbClr val="C00000"/>
                          </a:solidFill>
                        </a:rPr>
                        <a:t>사망으로 얻는 피드백과 제화를 통해 부족한 부분을 유저가 스스로 채워가는 방식의 플레이 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Ex) [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적의 공격에 쉽게 죽음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&gt;&gt;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체력을 강화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] [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스킬 사용 후 에너지 회복 속도가 느림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 &gt;&gt;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</a:rPr>
                        <a:t>에너지 회복 속도 강화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</a:rPr>
                        <a:t>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8035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50" b="1" dirty="0">
                          <a:solidFill>
                            <a:srgbClr val="C00000"/>
                          </a:solidFill>
                        </a:rPr>
                        <a:t>위험 부담은 있지만 상대적으로 큰 보상을 위해 위험을 감수하는 플레이를 유도</a:t>
                      </a:r>
                      <a:endParaRPr lang="en-US" altLang="ko-KR" sz="1050" b="1" dirty="0">
                        <a:solidFill>
                          <a:srgbClr val="C00000"/>
                        </a:solidFill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</a:rPr>
                        <a:t>고급 룸을 클리어 하는 것으로 특성을 획득하고 획득한 특성을 유지하며 스테이지를 클리어 해가는 것이 포인트</a:t>
                      </a:r>
                      <a:endParaRPr lang="en-US" altLang="ko-KR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227643"/>
                  </a:ext>
                </a:extLst>
              </a:tr>
            </a:tbl>
          </a:graphicData>
        </a:graphic>
      </p:graphicFrame>
      <p:sp>
        <p:nvSpPr>
          <p:cNvPr id="11" name="텍스트 개체 틀 6">
            <a:extLst>
              <a:ext uri="{FF2B5EF4-FFF2-40B4-BE49-F238E27FC236}">
                <a16:creationId xmlns:a16="http://schemas.microsoft.com/office/drawing/2014/main" id="{152D2907-57F6-4CC0-BA34-B9D09A8A9D6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0638958F-24D5-4D0E-92D2-C6C7F5371EAA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  <p:sp>
        <p:nvSpPr>
          <p:cNvPr id="13" name="텍스트 개체 틀 4">
            <a:extLst>
              <a:ext uri="{FF2B5EF4-FFF2-40B4-BE49-F238E27FC236}">
                <a16:creationId xmlns:a16="http://schemas.microsoft.com/office/drawing/2014/main" id="{D5153DDA-9AB1-482E-B3D3-4C6AD211153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63988" y="0"/>
            <a:ext cx="1117600" cy="377825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4163870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15144DA4-3165-4649-BAA1-9B19288E16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특징 요소 설정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7AC9925-1A25-4CB7-94CA-3D77E1ED9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01B1CC-822A-4964-A929-6958E14244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B117AD8A-AAE3-4130-A58D-139C5BEEB9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graphicFrame>
        <p:nvGraphicFramePr>
          <p:cNvPr id="8" name="표 10">
            <a:extLst>
              <a:ext uri="{FF2B5EF4-FFF2-40B4-BE49-F238E27FC236}">
                <a16:creationId xmlns:a16="http://schemas.microsoft.com/office/drawing/2014/main" id="{0BCFA0B6-3B93-470B-949F-6B6127019C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863549"/>
              </p:ext>
            </p:extLst>
          </p:nvPr>
        </p:nvGraphicFramePr>
        <p:xfrm>
          <a:off x="292101" y="755077"/>
          <a:ext cx="8582024" cy="4659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7894">
                  <a:extLst>
                    <a:ext uri="{9D8B030D-6E8A-4147-A177-3AD203B41FA5}">
                      <a16:colId xmlns:a16="http://schemas.microsoft.com/office/drawing/2014/main" val="433467797"/>
                    </a:ext>
                  </a:extLst>
                </a:gridCol>
                <a:gridCol w="7974130">
                  <a:extLst>
                    <a:ext uri="{9D8B030D-6E8A-4147-A177-3AD203B41FA5}">
                      <a16:colId xmlns:a16="http://schemas.microsoft.com/office/drawing/2014/main" val="2396895913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게임의 특징 요소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283651"/>
                  </a:ext>
                </a:extLst>
              </a:tr>
              <a:tr h="30235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부활한 유저가 사망했던 룸에 입장하면 이전에 자신의 사망 직전 플레이를 보여 줌</a:t>
                      </a:r>
                      <a:endParaRPr lang="en-US" altLang="ko-KR" sz="12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206721"/>
                  </a:ext>
                </a:extLst>
              </a:tr>
              <a:tr h="30235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스테이지에서 획득 가능한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에테르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라는 재화를 소비해 사망한 던전에서 바로 부활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유저의 이전 플레이를 확인하면서 이전 플레이의 실수를 한번 더 확인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로그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</a:rPr>
                        <a:t>라이크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요소를 모바일 환경에 맞춰 조금 더 가볍게 만들기 위해 사용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5653190"/>
                  </a:ext>
                </a:extLst>
              </a:tr>
              <a:tr h="30235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스테이지의 보스 룸에 처음 입장 시 유저가 주의해야하는 보스의 패턴을 미리 보여주면서 보스가 등장</a:t>
                      </a:r>
                      <a:endParaRPr lang="en-US" altLang="ko-KR" sz="12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3146101"/>
                  </a:ext>
                </a:extLst>
              </a:tr>
              <a:tr h="30235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보스 룸에 처음 유저가 입장했을 때 연출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유저에게 매우 치명적인 패턴을 유저에게 알려줌 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하지만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유저는 바쁘게 플레이를 진행하는 와중에 잊어버릴 수 있기 때문에 적절하게 난이도를 조절할 수 있음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3992636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스테이지마다 사용가능한 시간관련 특수기를 하나씩 정해 유저가 해당 특수기를 활용한 전투를 하도록 유도</a:t>
                      </a:r>
                      <a:endParaRPr lang="en-US" altLang="ko-KR" sz="12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9224325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슬로우 모션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시간 정지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타임 슬립 같은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sf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영화에서 사용되는 연출을 스킬로 연출해 독특한 액션성을 부여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스테이지마다 특수기를 정해 유저가 특수기에 대한 궁금증으로 다양한 챕터를 플레이 하도록 함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5639334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4.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b="1" dirty="0">
                          <a:solidFill>
                            <a:srgbClr val="C00000"/>
                          </a:solidFill>
                        </a:rPr>
                        <a:t>클리어하는 챕터의 순서에 따라 이후에 클리어하는 챕터의 등장 요소가 달라짐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6459531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모든 챕터를 다 클리어하고 다시 게임을 플레이 해보고 싶은 궁금증을 유발하는 요소로 작용</a:t>
                      </a:r>
                      <a:endParaRPr lang="en-US" altLang="ko-KR" sz="12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예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전에는 챕터를 순서대로 플레이 했는데 이번에는 역순으로 플레이 해보면 어떨까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6390169"/>
                  </a:ext>
                </a:extLst>
              </a:tr>
            </a:tbl>
          </a:graphicData>
        </a:graphic>
      </p:graphicFrame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12C3D872-3DE4-417A-9E8C-5B37A4FAEB5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0" name="제목 2">
            <a:extLst>
              <a:ext uri="{FF2B5EF4-FFF2-40B4-BE49-F238E27FC236}">
                <a16:creationId xmlns:a16="http://schemas.microsoft.com/office/drawing/2014/main" id="{087BBE07-7C0C-4AD4-9B56-C292EC65124D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  <p:sp>
        <p:nvSpPr>
          <p:cNvPr id="11" name="텍스트 개체 틀 4">
            <a:extLst>
              <a:ext uri="{FF2B5EF4-FFF2-40B4-BE49-F238E27FC236}">
                <a16:creationId xmlns:a16="http://schemas.microsoft.com/office/drawing/2014/main" id="{8C14B091-BEFF-4D37-A0F5-01116EA1AC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63988" y="0"/>
            <a:ext cx="1117600" cy="377825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3072023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309BB54-1C29-488F-993D-EEB339449FF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3.  </a:t>
            </a:r>
            <a:r>
              <a:rPr lang="ko-KR" altLang="en-US" dirty="0"/>
              <a:t>시놉시스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5AD830DE-C09E-43AA-8AF7-DEFA51A48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7657CB7-F4A3-426B-A22A-0C37EE3C98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7A17053C-DC26-462C-B3DF-220CC74BE2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graphicFrame>
        <p:nvGraphicFramePr>
          <p:cNvPr id="8" name="표 10">
            <a:extLst>
              <a:ext uri="{FF2B5EF4-FFF2-40B4-BE49-F238E27FC236}">
                <a16:creationId xmlns:a16="http://schemas.microsoft.com/office/drawing/2014/main" id="{08C70C34-AA8A-40B0-8CFE-5AC254358F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658265"/>
              </p:ext>
            </p:extLst>
          </p:nvPr>
        </p:nvGraphicFramePr>
        <p:xfrm>
          <a:off x="292099" y="1036254"/>
          <a:ext cx="8559799" cy="42615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59799">
                  <a:extLst>
                    <a:ext uri="{9D8B030D-6E8A-4147-A177-3AD203B41FA5}">
                      <a16:colId xmlns:a16="http://schemas.microsoft.com/office/drawing/2014/main" val="7957523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게임 전체 스토리 시놉시스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9253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미래 인류는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콜로니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를 관리하던 인공지능의 폭주로 멸망하게 된다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주인공은 인공지능의 폭주를 막기 위해 마지막으로 투입되었던 사이보그 군인이었다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인공지능이 터뜨린 시공폭탄에 주인공은 휩쓸려 과거로 가게 된다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주인공은 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</a:rPr>
                        <a:t>과거의 시간대에서 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‘</a:t>
                      </a:r>
                      <a:r>
                        <a:rPr lang="ko-KR" altLang="en-US" sz="1400" b="1" dirty="0" err="1">
                          <a:solidFill>
                            <a:srgbClr val="FF0000"/>
                          </a:solidFill>
                        </a:rPr>
                        <a:t>콜로니</a:t>
                      </a:r>
                      <a:r>
                        <a:rPr lang="en-US" altLang="ko-KR" sz="1400" b="1" dirty="0">
                          <a:solidFill>
                            <a:srgbClr val="FF0000"/>
                          </a:solidFill>
                        </a:rPr>
                        <a:t>’</a:t>
                      </a:r>
                      <a:r>
                        <a:rPr lang="ko-KR" altLang="en-US" sz="1400" b="1" dirty="0">
                          <a:solidFill>
                            <a:srgbClr val="FF0000"/>
                          </a:solidFill>
                        </a:rPr>
                        <a:t>를 파괴해 미래를 바꾸기로 함</a:t>
                      </a:r>
                      <a:endParaRPr lang="en-US" altLang="ko-KR" sz="1400" b="1" dirty="0">
                        <a:solidFill>
                          <a:srgbClr val="FF0000"/>
                        </a:solidFill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그를 도와주는 사람들과 함께 싸움을 시작하게 된다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주인공을 살려준 박사가 마침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콜로니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를 관리하는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명의 관리자들과 알던 예전 동료였다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덕분에 그의 정보의 도움을 받아 한 명씩 처치해 나간다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 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모든 관리자를 처치한 주인공은 마지막으로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콜로니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를 격추하기 위해 박사를 데리고 간다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콜로니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의 중심부에 박사와 도착한 주인공은 그의 위험을 감지해 앞으로 있을 위협을 알려주는 센서의 동작으로 인해 박사가 주인공을 배신한다는 것을 알아 차리게 된다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이미 박사는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콜로니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와 한 몸이 되었고 그의 뇌 속 데이터가 인공지능이 되어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콜로니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를 관리하게 된다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마지막으로 박사와 주인공의 싸움이 시작되고 결국 주인공은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콜로니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를 격추하는데 성공하게 된다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6142041"/>
                  </a:ext>
                </a:extLst>
              </a:tr>
            </a:tbl>
          </a:graphicData>
        </a:graphic>
      </p:graphicFrame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CD8FA7BA-2616-42CC-84C0-BD91E16556D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10" name="제목 2">
            <a:extLst>
              <a:ext uri="{FF2B5EF4-FFF2-40B4-BE49-F238E27FC236}">
                <a16:creationId xmlns:a16="http://schemas.microsoft.com/office/drawing/2014/main" id="{7F654498-E187-4469-B293-D2E4A2F41DA2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  <p:sp>
        <p:nvSpPr>
          <p:cNvPr id="11" name="텍스트 개체 틀 4">
            <a:extLst>
              <a:ext uri="{FF2B5EF4-FFF2-40B4-BE49-F238E27FC236}">
                <a16:creationId xmlns:a16="http://schemas.microsoft.com/office/drawing/2014/main" id="{5376BC1A-4C80-4E08-AEED-096DCCD35C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63988" y="0"/>
            <a:ext cx="1117600" cy="377825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243722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EDC2E5C-6CBA-44E6-B668-522FE6053A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1.  </a:t>
            </a:r>
            <a:r>
              <a:rPr lang="ko-KR" altLang="en-US" dirty="0"/>
              <a:t>화면 요소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74181C8-9FEB-4FE8-B920-51244B1C3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분석자료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3E9091C-E7AE-4227-886B-356EF83280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02893DA-1B48-4201-845B-C5BADFB88C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877FFBE-4280-4413-9D24-0F1EEDE40C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graphicFrame>
        <p:nvGraphicFramePr>
          <p:cNvPr id="8" name="표 59">
            <a:extLst>
              <a:ext uri="{FF2B5EF4-FFF2-40B4-BE49-F238E27FC236}">
                <a16:creationId xmlns:a16="http://schemas.microsoft.com/office/drawing/2014/main" id="{2D4E6AA9-43EB-4C14-B0CF-420DC59FAB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715286"/>
              </p:ext>
            </p:extLst>
          </p:nvPr>
        </p:nvGraphicFramePr>
        <p:xfrm>
          <a:off x="292100" y="755077"/>
          <a:ext cx="8582026" cy="46699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8287">
                  <a:extLst>
                    <a:ext uri="{9D8B030D-6E8A-4147-A177-3AD203B41FA5}">
                      <a16:colId xmlns:a16="http://schemas.microsoft.com/office/drawing/2014/main" val="3120602023"/>
                    </a:ext>
                  </a:extLst>
                </a:gridCol>
                <a:gridCol w="996403">
                  <a:extLst>
                    <a:ext uri="{9D8B030D-6E8A-4147-A177-3AD203B41FA5}">
                      <a16:colId xmlns:a16="http://schemas.microsoft.com/office/drawing/2014/main" val="60235423"/>
                    </a:ext>
                  </a:extLst>
                </a:gridCol>
                <a:gridCol w="3466016">
                  <a:extLst>
                    <a:ext uri="{9D8B030D-6E8A-4147-A177-3AD203B41FA5}">
                      <a16:colId xmlns:a16="http://schemas.microsoft.com/office/drawing/2014/main" val="374367358"/>
                    </a:ext>
                  </a:extLst>
                </a:gridCol>
                <a:gridCol w="3501320">
                  <a:extLst>
                    <a:ext uri="{9D8B030D-6E8A-4147-A177-3AD203B41FA5}">
                      <a16:colId xmlns:a16="http://schemas.microsoft.com/office/drawing/2014/main" val="1780364709"/>
                    </a:ext>
                  </a:extLst>
                </a:gridCol>
              </a:tblGrid>
              <a:tr h="1858167">
                <a:tc gridSpan="4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2807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NO.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/>
                        <a:t>의도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28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1</a:t>
                      </a:r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캐릭터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화면 중앙에 배치 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모바일 플랫폼의 화면 크기를 고려한 정리 크기와 </a:t>
                      </a:r>
                      <a:r>
                        <a:rPr lang="en-US" altLang="ko-KR" sz="800" dirty="0"/>
                        <a:t>UI </a:t>
                      </a:r>
                      <a:r>
                        <a:rPr lang="ko-KR" altLang="en-US" sz="800" dirty="0"/>
                        <a:t>설계 필수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플레이 중 유저가 피해야 할 장애물이 많아지는 경우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캐릭터가 </a:t>
                      </a:r>
                      <a:r>
                        <a:rPr lang="ko-KR" altLang="en-US" sz="900" b="1" dirty="0">
                          <a:solidFill>
                            <a:srgbClr val="C00000"/>
                          </a:solidFill>
                        </a:rPr>
                        <a:t>가운데 있는 것과 그렇지 않는 것은 난이도 측면에서 매우 차이가 있을 것</a:t>
                      </a:r>
                      <a:r>
                        <a:rPr lang="ko-KR" altLang="en-US" sz="800" dirty="0"/>
                        <a:t>이라 생각함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9330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2</a:t>
                      </a:r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UI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파란색 구간에 배치되는 버튼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유저가 플레이 </a:t>
                      </a:r>
                      <a:r>
                        <a:rPr lang="ko-KR" altLang="en-US" sz="800" dirty="0" err="1"/>
                        <a:t>할때</a:t>
                      </a:r>
                      <a:r>
                        <a:rPr lang="ko-KR" altLang="en-US" sz="800" dirty="0"/>
                        <a:t> 손으로 가리게 되는 부분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해당 위치에서 오는 몬스터의 공격은 유저가 피하기 힘들어진다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가로 포맷으로 유저는 주로 양손으로 기기를 잡고 엄지를 활용한 플레이를 함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손의 이동을 최소화 하기 위한 </a:t>
                      </a:r>
                      <a:r>
                        <a:rPr lang="en-US" altLang="ko-KR" sz="800" dirty="0"/>
                        <a:t>UI </a:t>
                      </a:r>
                      <a:r>
                        <a:rPr lang="ko-KR" altLang="en-US" sz="800" dirty="0"/>
                        <a:t>배치가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/>
                        <a:t>Ui</a:t>
                      </a:r>
                      <a:r>
                        <a:rPr lang="ko-KR" altLang="en-US" sz="800" dirty="0"/>
                        <a:t>가 배치 되는 곳을 예상함으로 유저의 플레이로 인해 </a:t>
                      </a:r>
                      <a:r>
                        <a:rPr lang="ko-KR" altLang="en-US" sz="900" b="1" dirty="0">
                          <a:solidFill>
                            <a:srgbClr val="C00000"/>
                          </a:solidFill>
                        </a:rPr>
                        <a:t>자연스럽게 시야가 제한되는 구간</a:t>
                      </a:r>
                      <a:r>
                        <a:rPr lang="ko-KR" altLang="en-US" sz="800" dirty="0"/>
                        <a:t>이 생기는 것을 알 수 있음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900" b="1" dirty="0">
                          <a:solidFill>
                            <a:srgbClr val="C00000"/>
                          </a:solidFill>
                        </a:rPr>
                        <a:t>적 몬스터의 공격을 맞고 맞지 않고 가 중요한 게임에서 이러한 요소는 매우 크게 작용할 것이라 판단</a:t>
                      </a:r>
                      <a:endParaRPr lang="en-US" altLang="ko-KR" sz="900" b="1" dirty="0">
                        <a:solidFill>
                          <a:srgbClr val="C00000"/>
                        </a:solidFill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최대한 </a:t>
                      </a:r>
                      <a:r>
                        <a:rPr lang="en-US" altLang="ko-KR" sz="800" b="1" dirty="0">
                          <a:solidFill>
                            <a:srgbClr val="C00000"/>
                          </a:solidFill>
                        </a:rPr>
                        <a:t>UI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 개수를 최소화해 안정적인 플레이를 할 수 있도록 구상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893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3</a:t>
                      </a:r>
                      <a:endParaRPr lang="ko-KR" altLang="en-US" sz="14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000" dirty="0"/>
                        <a:t>몬스터 크기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유저 정리 대비 동일 또는 더 큰 크기의 몬스터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보스 몬스터의 경우 위압감을 주는 크기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작은 몬스터의 경우 유저의 플레이를 통해 가려지는 일이 없도록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크기로 몬스터의 등급을 표시할 수 있지만 객관성이 부족함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/>
                        <a:t>보통 </a:t>
                      </a: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보스 몬스터의 크기를 다른 몬스터의 크기보다 크게 연출</a:t>
                      </a:r>
                      <a:r>
                        <a:rPr lang="ko-KR" altLang="en-US" sz="800" dirty="0"/>
                        <a:t>할 계획</a:t>
                      </a:r>
                      <a:endParaRPr lang="en-US" altLang="ko-KR" sz="8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b="1" dirty="0">
                          <a:solidFill>
                            <a:srgbClr val="C00000"/>
                          </a:solidFill>
                        </a:rPr>
                        <a:t>좁은 방에 많은 몬스터가 등장할 예정이기 때문에 크기를 대폭 하향</a:t>
                      </a:r>
                      <a:endParaRPr lang="en-US" altLang="ko-KR" sz="800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9337678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69F75A0C-D280-425E-96A3-FC9051C8D274}"/>
              </a:ext>
            </a:extLst>
          </p:cNvPr>
          <p:cNvGrpSpPr/>
          <p:nvPr/>
        </p:nvGrpSpPr>
        <p:grpSpPr>
          <a:xfrm>
            <a:off x="1112395" y="860347"/>
            <a:ext cx="2895608" cy="1621452"/>
            <a:chOff x="3792682" y="2592311"/>
            <a:chExt cx="2857930" cy="1600354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8B310EB-C4F2-4590-8C49-797C32E8EB2F}"/>
                </a:ext>
              </a:extLst>
            </p:cNvPr>
            <p:cNvSpPr/>
            <p:nvPr/>
          </p:nvSpPr>
          <p:spPr>
            <a:xfrm>
              <a:off x="3792682" y="2592311"/>
              <a:ext cx="2857930" cy="1600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pic>
          <p:nvPicPr>
            <p:cNvPr id="11" name="내용 개체 틀 5" descr="그리기이(가) 표시된 사진&#10;&#10;자동 생성된 설명">
              <a:extLst>
                <a:ext uri="{FF2B5EF4-FFF2-40B4-BE49-F238E27FC236}">
                  <a16:creationId xmlns:a16="http://schemas.microsoft.com/office/drawing/2014/main" id="{012C74BA-80DA-4DAC-91A6-F7FD1C4586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120965" y="3251200"/>
              <a:ext cx="201364" cy="174626"/>
            </a:xfrm>
            <a:prstGeom prst="rect">
              <a:avLst/>
            </a:prstGeom>
          </p:spPr>
        </p:pic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FE924C6-99F7-487A-B9AD-ADD6B7F28265}"/>
                </a:ext>
              </a:extLst>
            </p:cNvPr>
            <p:cNvSpPr/>
            <p:nvPr/>
          </p:nvSpPr>
          <p:spPr>
            <a:xfrm>
              <a:off x="4003675" y="3619500"/>
              <a:ext cx="450850" cy="45085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1DC0CFE-0A17-42BC-B719-2E0F38E21393}"/>
                </a:ext>
              </a:extLst>
            </p:cNvPr>
            <p:cNvSpPr/>
            <p:nvPr/>
          </p:nvSpPr>
          <p:spPr>
            <a:xfrm>
              <a:off x="6147813" y="3728463"/>
              <a:ext cx="232924" cy="2329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ADCEE10-1ABC-454E-9A2C-AA57C8D5480A}"/>
                </a:ext>
              </a:extLst>
            </p:cNvPr>
            <p:cNvSpPr/>
            <p:nvPr/>
          </p:nvSpPr>
          <p:spPr>
            <a:xfrm>
              <a:off x="3792682" y="2592312"/>
              <a:ext cx="694608" cy="14788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2D9DE240-0201-4DC8-94C2-E28CA8E2E134}"/>
                </a:ext>
              </a:extLst>
            </p:cNvPr>
            <p:cNvSpPr/>
            <p:nvPr/>
          </p:nvSpPr>
          <p:spPr>
            <a:xfrm>
              <a:off x="5868892" y="3728463"/>
              <a:ext cx="175296" cy="1752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53075768-515C-4285-81E4-B35837E0522B}"/>
                </a:ext>
              </a:extLst>
            </p:cNvPr>
            <p:cNvSpPr/>
            <p:nvPr/>
          </p:nvSpPr>
          <p:spPr>
            <a:xfrm>
              <a:off x="6353597" y="3554840"/>
              <a:ext cx="149226" cy="14922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2BD669C-EA53-43FC-AA44-C4AB23437485}"/>
                </a:ext>
              </a:extLst>
            </p:cNvPr>
            <p:cNvSpPr/>
            <p:nvPr/>
          </p:nvSpPr>
          <p:spPr>
            <a:xfrm>
              <a:off x="6044188" y="3576578"/>
              <a:ext cx="161790" cy="16179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68F337CD-452B-48AF-A1C7-4BFA58D7CCD2}"/>
                </a:ext>
              </a:extLst>
            </p:cNvPr>
            <p:cNvSpPr/>
            <p:nvPr/>
          </p:nvSpPr>
          <p:spPr>
            <a:xfrm>
              <a:off x="5322329" y="3338513"/>
              <a:ext cx="45720" cy="457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75F82314-D108-4CB5-B52E-D1CA95F40119}"/>
                </a:ext>
              </a:extLst>
            </p:cNvPr>
            <p:cNvSpPr/>
            <p:nvPr/>
          </p:nvSpPr>
          <p:spPr>
            <a:xfrm>
              <a:off x="6502822" y="2631787"/>
              <a:ext cx="98847" cy="9884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33AE80D-D813-4BCC-AB9C-00CC1B43E1E7}"/>
                </a:ext>
              </a:extLst>
            </p:cNvPr>
            <p:cNvSpPr/>
            <p:nvPr/>
          </p:nvSpPr>
          <p:spPr>
            <a:xfrm>
              <a:off x="3792682" y="3581400"/>
              <a:ext cx="694608" cy="6112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DC40C00-E633-4C82-8E82-50A211D1DED4}"/>
                </a:ext>
              </a:extLst>
            </p:cNvPr>
            <p:cNvSpPr/>
            <p:nvPr/>
          </p:nvSpPr>
          <p:spPr>
            <a:xfrm>
              <a:off x="5865214" y="3509726"/>
              <a:ext cx="757774" cy="6668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093C196-6B5D-44F7-8F52-BAD69C68CFC4}"/>
              </a:ext>
            </a:extLst>
          </p:cNvPr>
          <p:cNvGrpSpPr/>
          <p:nvPr/>
        </p:nvGrpSpPr>
        <p:grpSpPr>
          <a:xfrm>
            <a:off x="4839828" y="834639"/>
            <a:ext cx="3154896" cy="1672869"/>
            <a:chOff x="373059" y="753318"/>
            <a:chExt cx="3313342" cy="1756884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779336A-DCFB-405A-8AD2-EE8AFD870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74133" y="1655939"/>
              <a:ext cx="473578" cy="80723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51AF02BF-DF59-4D69-9214-353D3E995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55203" y="1946665"/>
              <a:ext cx="333658" cy="473578"/>
            </a:xfrm>
            <a:prstGeom prst="rect">
              <a:avLst/>
            </a:prstGeom>
          </p:spPr>
        </p:pic>
        <p:pic>
          <p:nvPicPr>
            <p:cNvPr id="25" name="그림 24" descr="그리기이(가) 표시된 사진&#10;&#10;자동 생성된 설명">
              <a:extLst>
                <a:ext uri="{FF2B5EF4-FFF2-40B4-BE49-F238E27FC236}">
                  <a16:creationId xmlns:a16="http://schemas.microsoft.com/office/drawing/2014/main" id="{89DE9AA6-41C6-42F5-936F-032C509BB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15174" y="2016037"/>
              <a:ext cx="376203" cy="326251"/>
            </a:xfrm>
            <a:prstGeom prst="rect">
              <a:avLst/>
            </a:prstGeom>
          </p:spPr>
        </p:pic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43167C1B-F4CA-4ADD-AE63-85ADFF5FF6ED}"/>
                </a:ext>
              </a:extLst>
            </p:cNvPr>
            <p:cNvSpPr/>
            <p:nvPr/>
          </p:nvSpPr>
          <p:spPr>
            <a:xfrm>
              <a:off x="1062610" y="1999251"/>
              <a:ext cx="326251" cy="326251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1D8FC8E-2B3F-4910-BA7E-031943402F2A}"/>
                </a:ext>
              </a:extLst>
            </p:cNvPr>
            <p:cNvSpPr/>
            <p:nvPr/>
          </p:nvSpPr>
          <p:spPr>
            <a:xfrm>
              <a:off x="540150" y="1999251"/>
              <a:ext cx="326251" cy="326251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7223F12-F8B0-4EDE-BA51-6C6FAC449C95}"/>
                </a:ext>
              </a:extLst>
            </p:cNvPr>
            <p:cNvSpPr/>
            <p:nvPr/>
          </p:nvSpPr>
          <p:spPr>
            <a:xfrm>
              <a:off x="1547797" y="1999251"/>
              <a:ext cx="326251" cy="326251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DACE5432-74E9-4014-8276-1D9D33153E07}"/>
                </a:ext>
              </a:extLst>
            </p:cNvPr>
            <p:cNvSpPr/>
            <p:nvPr/>
          </p:nvSpPr>
          <p:spPr>
            <a:xfrm>
              <a:off x="1547797" y="1679915"/>
              <a:ext cx="326251" cy="326251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0" name="그림 29" descr="장난감, 시계, 방, 그리기이(가) 표시된 사진&#10;&#10;자동 생성된 설명">
              <a:extLst>
                <a:ext uri="{FF2B5EF4-FFF2-40B4-BE49-F238E27FC236}">
                  <a16:creationId xmlns:a16="http://schemas.microsoft.com/office/drawing/2014/main" id="{81EFA4B9-1ECB-4AD0-99EE-C53DD73C68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031314" y="1654172"/>
              <a:ext cx="654409" cy="706164"/>
            </a:xfrm>
            <a:prstGeom prst="rect">
              <a:avLst/>
            </a:prstGeom>
          </p:spPr>
        </p:pic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3D4AB1E8-EE78-4698-B270-FFD30E73980D}"/>
                </a:ext>
              </a:extLst>
            </p:cNvPr>
            <p:cNvSpPr/>
            <p:nvPr/>
          </p:nvSpPr>
          <p:spPr>
            <a:xfrm>
              <a:off x="2083062" y="1999251"/>
              <a:ext cx="326251" cy="326251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2EC1CEE-D2B4-4A66-85F7-F6A2BC2C22EC}"/>
                </a:ext>
              </a:extLst>
            </p:cNvPr>
            <p:cNvSpPr/>
            <p:nvPr/>
          </p:nvSpPr>
          <p:spPr>
            <a:xfrm>
              <a:off x="2083062" y="1679915"/>
              <a:ext cx="326251" cy="326251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840F2344-9D0C-4EF5-B557-93D378EE9538}"/>
                </a:ext>
              </a:extLst>
            </p:cNvPr>
            <p:cNvSpPr/>
            <p:nvPr/>
          </p:nvSpPr>
          <p:spPr>
            <a:xfrm>
              <a:off x="2409312" y="1999251"/>
              <a:ext cx="326251" cy="326251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4F66FC9D-E60B-46CC-B43A-F72656286A2B}"/>
                </a:ext>
              </a:extLst>
            </p:cNvPr>
            <p:cNvSpPr/>
            <p:nvPr/>
          </p:nvSpPr>
          <p:spPr>
            <a:xfrm>
              <a:off x="2409312" y="1679915"/>
              <a:ext cx="326251" cy="326251"/>
            </a:xfrm>
            <a:prstGeom prst="rect">
              <a:avLst/>
            </a:prstGeom>
            <a:solidFill>
              <a:schemeClr val="accent1">
                <a:alpha val="5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15FD143-FBA4-4753-AD6F-CE8A6E548E33}"/>
                </a:ext>
              </a:extLst>
            </p:cNvPr>
            <p:cNvSpPr/>
            <p:nvPr/>
          </p:nvSpPr>
          <p:spPr>
            <a:xfrm>
              <a:off x="373059" y="753318"/>
              <a:ext cx="3313342" cy="175688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2DACCEF-1D27-4D4D-AC10-AA837D268952}"/>
                </a:ext>
              </a:extLst>
            </p:cNvPr>
            <p:cNvSpPr txBox="1"/>
            <p:nvPr/>
          </p:nvSpPr>
          <p:spPr>
            <a:xfrm>
              <a:off x="479225" y="1759371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/>
                <a:t>유저</a:t>
              </a:r>
              <a:endParaRPr lang="ko-KR" altLang="en-US" dirty="0"/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92BE0023-8044-4FA8-B666-0DF9449EC8D2}"/>
                </a:ext>
              </a:extLst>
            </p:cNvPr>
            <p:cNvGrpSpPr/>
            <p:nvPr/>
          </p:nvGrpSpPr>
          <p:grpSpPr>
            <a:xfrm>
              <a:off x="2839117" y="1037787"/>
              <a:ext cx="786582" cy="1372771"/>
              <a:chOff x="2839117" y="1037787"/>
              <a:chExt cx="786582" cy="1372771"/>
            </a:xfrm>
          </p:grpSpPr>
          <p:pic>
            <p:nvPicPr>
              <p:cNvPr id="38" name="그림 37" descr="장난감, 시계, 방, 그리기이(가) 표시된 사진&#10;&#10;자동 생성된 설명">
                <a:extLst>
                  <a:ext uri="{FF2B5EF4-FFF2-40B4-BE49-F238E27FC236}">
                    <a16:creationId xmlns:a16="http://schemas.microsoft.com/office/drawing/2014/main" id="{CB0BC437-01BF-4140-84D7-F0E07D0CE1E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2839117" y="1146175"/>
                <a:ext cx="786582" cy="1264383"/>
              </a:xfrm>
              <a:prstGeom prst="rect">
                <a:avLst/>
              </a:prstGeom>
            </p:spPr>
          </p:pic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FB2D628E-EA7C-4D51-9A5F-EF6F0ACA3722}"/>
                  </a:ext>
                </a:extLst>
              </p:cNvPr>
              <p:cNvSpPr/>
              <p:nvPr/>
            </p:nvSpPr>
            <p:spPr>
              <a:xfrm>
                <a:off x="2888956" y="1999252"/>
                <a:ext cx="326251" cy="326251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E3D16D3B-E0D2-4C32-88EB-8F7E1D6FE9A5}"/>
                  </a:ext>
                </a:extLst>
              </p:cNvPr>
              <p:cNvSpPr/>
              <p:nvPr/>
            </p:nvSpPr>
            <p:spPr>
              <a:xfrm>
                <a:off x="2888956" y="1679916"/>
                <a:ext cx="326251" cy="326251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973B6A88-5315-4D90-94B7-7DBB1DADF1B9}"/>
                  </a:ext>
                </a:extLst>
              </p:cNvPr>
              <p:cNvSpPr/>
              <p:nvPr/>
            </p:nvSpPr>
            <p:spPr>
              <a:xfrm>
                <a:off x="3215207" y="1999252"/>
                <a:ext cx="326251" cy="326251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2E7AD5F2-3DF5-4BC7-BA5E-7AB3ED48F6D3}"/>
                  </a:ext>
                </a:extLst>
              </p:cNvPr>
              <p:cNvSpPr/>
              <p:nvPr/>
            </p:nvSpPr>
            <p:spPr>
              <a:xfrm>
                <a:off x="3215207" y="1679916"/>
                <a:ext cx="326251" cy="326251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53A6F18E-D979-48F6-886E-92E7F26D23B7}"/>
                  </a:ext>
                </a:extLst>
              </p:cNvPr>
              <p:cNvSpPr/>
              <p:nvPr/>
            </p:nvSpPr>
            <p:spPr>
              <a:xfrm>
                <a:off x="2888956" y="1357123"/>
                <a:ext cx="326251" cy="326251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D6C50AE8-2965-45AE-A60D-E1F2F3F71EB8}"/>
                  </a:ext>
                </a:extLst>
              </p:cNvPr>
              <p:cNvSpPr/>
              <p:nvPr/>
            </p:nvSpPr>
            <p:spPr>
              <a:xfrm>
                <a:off x="3221707" y="1357123"/>
                <a:ext cx="326251" cy="326251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E8DC8EC6-8464-474C-82D7-C2F939B3CAEE}"/>
                  </a:ext>
                </a:extLst>
              </p:cNvPr>
              <p:cNvSpPr/>
              <p:nvPr/>
            </p:nvSpPr>
            <p:spPr>
              <a:xfrm>
                <a:off x="2895456" y="1037787"/>
                <a:ext cx="326251" cy="326251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62691CCD-F2E9-43BD-B959-6DC1AD068C6F}"/>
                  </a:ext>
                </a:extLst>
              </p:cNvPr>
              <p:cNvSpPr/>
              <p:nvPr/>
            </p:nvSpPr>
            <p:spPr>
              <a:xfrm>
                <a:off x="3221707" y="1037787"/>
                <a:ext cx="326251" cy="326251"/>
              </a:xfrm>
              <a:prstGeom prst="rect">
                <a:avLst/>
              </a:prstGeom>
              <a:solidFill>
                <a:schemeClr val="accent1">
                  <a:alpha val="5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7" name="텍스트 개체 틀 6">
            <a:extLst>
              <a:ext uri="{FF2B5EF4-FFF2-40B4-BE49-F238E27FC236}">
                <a16:creationId xmlns:a16="http://schemas.microsoft.com/office/drawing/2014/main" id="{7A2CC8C9-2D3F-44D4-9160-5DA25AD98AD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64388" y="0"/>
            <a:ext cx="1117600" cy="377825"/>
          </a:xfrm>
        </p:spPr>
        <p:txBody>
          <a:bodyPr/>
          <a:lstStyle/>
          <a:p>
            <a:r>
              <a:rPr lang="ko-KR" altLang="en-US"/>
              <a:t>정리</a:t>
            </a:r>
          </a:p>
        </p:txBody>
      </p:sp>
      <p:sp>
        <p:nvSpPr>
          <p:cNvPr id="48" name="제목 2">
            <a:extLst>
              <a:ext uri="{FF2B5EF4-FFF2-40B4-BE49-F238E27FC236}">
                <a16:creationId xmlns:a16="http://schemas.microsoft.com/office/drawing/2014/main" id="{FDF8427E-00DC-48DF-AE43-1A7300894441}"/>
              </a:ext>
            </a:extLst>
          </p:cNvPr>
          <p:cNvSpPr txBox="1">
            <a:spLocks/>
          </p:cNvSpPr>
          <p:nvPr/>
        </p:nvSpPr>
        <p:spPr>
          <a:xfrm>
            <a:off x="5364446" y="0"/>
            <a:ext cx="1526684" cy="37725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디자인 컨셉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2922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2248</TotalTime>
  <Words>4096</Words>
  <Application>Microsoft Office PowerPoint</Application>
  <PresentationFormat>화면 슬라이드 쇼(16:10)</PresentationFormat>
  <Paragraphs>830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맑은 고딕</vt:lpstr>
      <vt:lpstr>Arial</vt:lpstr>
      <vt:lpstr>Calibri</vt:lpstr>
      <vt:lpstr>Calibri Light</vt:lpstr>
      <vt:lpstr>Office 테마</vt:lpstr>
      <vt:lpstr>디자인 사용자 지정</vt:lpstr>
      <vt:lpstr>모바일로 가볍게 하는 로그라이트</vt:lpstr>
      <vt:lpstr>PowerPoint 프레젠테이션</vt:lpstr>
      <vt:lpstr>디자인 컨셉</vt:lpstr>
      <vt:lpstr>PowerPoint 프레젠테이션</vt:lpstr>
      <vt:lpstr>PowerPoint 프레젠테이션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  <vt:lpstr>분석자료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 재호</dc:creator>
  <cp:lastModifiedBy>정 재호</cp:lastModifiedBy>
  <cp:revision>184</cp:revision>
  <dcterms:created xsi:type="dcterms:W3CDTF">2019-10-07T05:13:37Z</dcterms:created>
  <dcterms:modified xsi:type="dcterms:W3CDTF">2019-10-11T01:13:10Z</dcterms:modified>
</cp:coreProperties>
</file>